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87" r:id="rId2"/>
    <p:sldId id="268" r:id="rId3"/>
    <p:sldId id="288" r:id="rId4"/>
    <p:sldId id="281" r:id="rId5"/>
    <p:sldId id="289" r:id="rId6"/>
    <p:sldId id="271" r:id="rId7"/>
    <p:sldId id="274" r:id="rId8"/>
    <p:sldId id="272" r:id="rId9"/>
    <p:sldId id="276" r:id="rId10"/>
    <p:sldId id="278" r:id="rId11"/>
    <p:sldId id="279" r:id="rId12"/>
    <p:sldId id="285" r:id="rId13"/>
    <p:sldId id="286" r:id="rId14"/>
    <p:sldId id="282" r:id="rId15"/>
    <p:sldId id="283" r:id="rId16"/>
    <p:sldId id="29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49" autoAdjust="0"/>
    <p:restoredTop sz="94660"/>
  </p:normalViewPr>
  <p:slideViewPr>
    <p:cSldViewPr snapToGrid="0">
      <p:cViewPr varScale="1">
        <p:scale>
          <a:sx n="82" d="100"/>
          <a:sy n="82" d="100"/>
        </p:scale>
        <p:origin x="6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tableStyles" Target="tableStyle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s>
</file>

<file path=ppt/media/image1.pn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28808-26D1-4F4B-96F4-F3082078DD61}"/>
              </a:ext>
            </a:extLst>
          </p:cNvPr>
          <p:cNvSpPr>
            <a:spLocks noGrp="1"/>
          </p:cNvSpPr>
          <p:nvPr>
            <p:ph type="ctrTitle"/>
          </p:nvPr>
        </p:nvSpPr>
        <p:spPr>
          <a:xfrm>
            <a:off x="1257008" y="1122362"/>
            <a:ext cx="8816632" cy="357155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2E0C639-B0CD-4365-98A9-C1E5FF6CF450}"/>
              </a:ext>
            </a:extLst>
          </p:cNvPr>
          <p:cNvSpPr>
            <a:spLocks noGrp="1"/>
          </p:cNvSpPr>
          <p:nvPr>
            <p:ph type="subTitle" idx="1"/>
          </p:nvPr>
        </p:nvSpPr>
        <p:spPr>
          <a:xfrm>
            <a:off x="1257008" y="5521960"/>
            <a:ext cx="8816632" cy="944879"/>
          </a:xfrm>
        </p:spPr>
        <p:txBody>
          <a:bodyPr anchor="ct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6780C52-E6BB-4B27-B5D8-2D33B2497C56}"/>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5" name="Footer Placeholder 4">
            <a:extLst>
              <a:ext uri="{FF2B5EF4-FFF2-40B4-BE49-F238E27FC236}">
                <a16:creationId xmlns:a16="http://schemas.microsoft.com/office/drawing/2014/main" id="{AF77C649-4A0C-4EF2-8FC1-2BCF0BF9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0E03F2-D0FE-49BB-8AEC-E99C4DB2D67D}"/>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16" name="Straight Connector 15">
            <a:extLst>
              <a:ext uri="{FF2B5EF4-FFF2-40B4-BE49-F238E27FC236}">
                <a16:creationId xmlns:a16="http://schemas.microsoft.com/office/drawing/2014/main" id="{24A7CC8F-56A6-423D-B67A-8BA89D3EC911}"/>
              </a:ext>
            </a:extLst>
          </p:cNvPr>
          <p:cNvCxnSpPr>
            <a:cxnSpLocks/>
          </p:cNvCxnSpPr>
          <p:nvPr/>
        </p:nvCxnSpPr>
        <p:spPr>
          <a:xfrm flipH="1">
            <a:off x="4" y="51435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4595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56D52-667C-4E67-9038-A0BDFD8CCD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A3E72AC-0272-475A-BD25-2AB7AC1DEF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CFBFF2-9ECB-4CDD-87FA-9DD1F87BFDE9}"/>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5" name="Footer Placeholder 4">
            <a:extLst>
              <a:ext uri="{FF2B5EF4-FFF2-40B4-BE49-F238E27FC236}">
                <a16:creationId xmlns:a16="http://schemas.microsoft.com/office/drawing/2014/main" id="{40AC12B3-DAF5-4BA7-A3A6-D0284716DB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F171AE-4A11-4035-A072-9AC4053FFA85}"/>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6863884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A52E95-2F50-48D3-B00E-4C259644E72E}"/>
              </a:ext>
            </a:extLst>
          </p:cNvPr>
          <p:cNvSpPr>
            <a:spLocks noGrp="1"/>
          </p:cNvSpPr>
          <p:nvPr>
            <p:ph type="title" orient="vert"/>
          </p:nvPr>
        </p:nvSpPr>
        <p:spPr>
          <a:xfrm>
            <a:off x="9050174" y="838199"/>
            <a:ext cx="2303626" cy="5338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2617C9B-4E02-49C8-B6DF-65ED3C990343}"/>
              </a:ext>
            </a:extLst>
          </p:cNvPr>
          <p:cNvSpPr>
            <a:spLocks noGrp="1"/>
          </p:cNvSpPr>
          <p:nvPr>
            <p:ph type="body" orient="vert" idx="1"/>
          </p:nvPr>
        </p:nvSpPr>
        <p:spPr>
          <a:xfrm>
            <a:off x="838200" y="838199"/>
            <a:ext cx="7734300" cy="5338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ECA10C-AC31-4D80-B78F-08E48CDCB7F2}"/>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5" name="Footer Placeholder 4">
            <a:extLst>
              <a:ext uri="{FF2B5EF4-FFF2-40B4-BE49-F238E27FC236}">
                <a16:creationId xmlns:a16="http://schemas.microsoft.com/office/drawing/2014/main" id="{19AAB5B7-F312-4BC9-A5D3-72E065D1B9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C2E489-5442-4698-B6E3-3421A97C2834}"/>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7" name="Straight Connector 6">
            <a:extLst>
              <a:ext uri="{FF2B5EF4-FFF2-40B4-BE49-F238E27FC236}">
                <a16:creationId xmlns:a16="http://schemas.microsoft.com/office/drawing/2014/main" id="{41F3A7E1-F157-4338-B7F7-9C0A2D60B7FF}"/>
              </a:ext>
            </a:extLst>
          </p:cNvPr>
          <p:cNvCxnSpPr>
            <a:cxnSpLocks/>
          </p:cNvCxnSpPr>
          <p:nvPr/>
        </p:nvCxnSpPr>
        <p:spPr>
          <a:xfrm>
            <a:off x="881133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6891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05B5E-C545-4763-BA47-4C2C0FCA514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FA263F8-8E34-4910-BF7A-F1C5A99689D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6E74E5-D20D-4AB7-8D98-F336CE0ECCBE}"/>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5" name="Footer Placeholder 4">
            <a:extLst>
              <a:ext uri="{FF2B5EF4-FFF2-40B4-BE49-F238E27FC236}">
                <a16:creationId xmlns:a16="http://schemas.microsoft.com/office/drawing/2014/main" id="{C79D23AA-8F22-4B09-8FAA-CD16E5D66C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8A028-A0C8-45E7-915E-B83FF59C9F18}"/>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06422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9F01F-198D-4AAD-B4FB-AD3B44981ADD}"/>
              </a:ext>
            </a:extLst>
          </p:cNvPr>
          <p:cNvSpPr>
            <a:spLocks noGrp="1"/>
          </p:cNvSpPr>
          <p:nvPr>
            <p:ph type="title"/>
          </p:nvPr>
        </p:nvSpPr>
        <p:spPr>
          <a:xfrm>
            <a:off x="838200" y="838200"/>
            <a:ext cx="9438640" cy="4114800"/>
          </a:xfrm>
        </p:spPr>
        <p:txBody>
          <a:bodyPr anchor="t">
            <a:normAutofit/>
          </a:bodyPr>
          <a:lstStyle>
            <a:lvl1pPr>
              <a:defRPr sz="6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20BCC2B-311B-4FB6-B3A5-26F68055AE38}"/>
              </a:ext>
            </a:extLst>
          </p:cNvPr>
          <p:cNvSpPr>
            <a:spLocks noGrp="1"/>
          </p:cNvSpPr>
          <p:nvPr>
            <p:ph type="body" idx="1"/>
          </p:nvPr>
        </p:nvSpPr>
        <p:spPr>
          <a:xfrm>
            <a:off x="838200" y="5217160"/>
            <a:ext cx="9438640" cy="802640"/>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9CB73D-2D6B-4FA6-89A4-DCC89F80E0F1}"/>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5" name="Footer Placeholder 4">
            <a:extLst>
              <a:ext uri="{FF2B5EF4-FFF2-40B4-BE49-F238E27FC236}">
                <a16:creationId xmlns:a16="http://schemas.microsoft.com/office/drawing/2014/main" id="{B6A0C188-FF43-44C1-A005-679168D5F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CD1188-DA27-47B2-8176-31193EEC4C28}"/>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862129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B5A25-7E99-42A8-8D6D-648EFE2038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0501DC-62B7-42BD-A941-D34E92719C32}"/>
              </a:ext>
            </a:extLst>
          </p:cNvPr>
          <p:cNvSpPr>
            <a:spLocks noGrp="1"/>
          </p:cNvSpPr>
          <p:nvPr>
            <p:ph sz="half" idx="1"/>
          </p:nvPr>
        </p:nvSpPr>
        <p:spPr>
          <a:xfrm>
            <a:off x="838200" y="2011679"/>
            <a:ext cx="5181600" cy="4165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765C5C1-4FD4-4958-99A0-BDADECA336BD}"/>
              </a:ext>
            </a:extLst>
          </p:cNvPr>
          <p:cNvSpPr>
            <a:spLocks noGrp="1"/>
          </p:cNvSpPr>
          <p:nvPr>
            <p:ph sz="half" idx="2"/>
          </p:nvPr>
        </p:nvSpPr>
        <p:spPr>
          <a:xfrm>
            <a:off x="6172200" y="2011679"/>
            <a:ext cx="5181600" cy="4165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D1B234-5D54-44E5-B41D-B205AAF50305}"/>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6" name="Footer Placeholder 5">
            <a:extLst>
              <a:ext uri="{FF2B5EF4-FFF2-40B4-BE49-F238E27FC236}">
                <a16:creationId xmlns:a16="http://schemas.microsoft.com/office/drawing/2014/main" id="{0E67BCDB-6B96-45D6-B5E9-823A96EBD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239C5F-F16F-4AFD-98D1-FA3BB96AF2CD}"/>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3460618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44C1F-0040-4BBF-81A6-FD2E30637B0C}"/>
              </a:ext>
            </a:extLst>
          </p:cNvPr>
          <p:cNvSpPr>
            <a:spLocks noGrp="1"/>
          </p:cNvSpPr>
          <p:nvPr>
            <p:ph type="title"/>
          </p:nvPr>
        </p:nvSpPr>
        <p:spPr>
          <a:xfrm>
            <a:off x="839788" y="37978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2894A7-1DA1-44C1-8ED0-716279430690}"/>
              </a:ext>
            </a:extLst>
          </p:cNvPr>
          <p:cNvSpPr>
            <a:spLocks noGrp="1"/>
          </p:cNvSpPr>
          <p:nvPr>
            <p:ph type="body" idx="1"/>
          </p:nvPr>
        </p:nvSpPr>
        <p:spPr>
          <a:xfrm>
            <a:off x="839789" y="1824035"/>
            <a:ext cx="4997132" cy="681040"/>
          </a:xfrm>
        </p:spPr>
        <p:txBody>
          <a:bodyPr anchor="b"/>
          <a:lstStyle>
            <a:lvl1pPr marL="0" indent="0">
              <a:buNone/>
              <a:defRPr sz="2400" b="1" i="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9AB945-31E2-4B60-9076-CBB8F8594949}"/>
              </a:ext>
            </a:extLst>
          </p:cNvPr>
          <p:cNvSpPr>
            <a:spLocks noGrp="1"/>
          </p:cNvSpPr>
          <p:nvPr>
            <p:ph sz="half" idx="2"/>
          </p:nvPr>
        </p:nvSpPr>
        <p:spPr>
          <a:xfrm>
            <a:off x="839789" y="2505075"/>
            <a:ext cx="499713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1B3EA-2E84-4B8B-A104-81BD577424AD}"/>
              </a:ext>
            </a:extLst>
          </p:cNvPr>
          <p:cNvSpPr>
            <a:spLocks noGrp="1"/>
          </p:cNvSpPr>
          <p:nvPr>
            <p:ph type="body" sz="quarter" idx="3"/>
          </p:nvPr>
        </p:nvSpPr>
        <p:spPr>
          <a:xfrm>
            <a:off x="6355080" y="1824035"/>
            <a:ext cx="5000308" cy="681040"/>
          </a:xfrm>
        </p:spPr>
        <p:txBody>
          <a:bodyPr anchor="b"/>
          <a:lstStyle>
            <a:lvl1pPr marL="0" indent="0">
              <a:buNone/>
              <a:defRPr sz="2400" b="1" i="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511AB8-302C-476E-B80A-AA739911E304}"/>
              </a:ext>
            </a:extLst>
          </p:cNvPr>
          <p:cNvSpPr>
            <a:spLocks noGrp="1"/>
          </p:cNvSpPr>
          <p:nvPr>
            <p:ph sz="quarter" idx="4"/>
          </p:nvPr>
        </p:nvSpPr>
        <p:spPr>
          <a:xfrm>
            <a:off x="6355080" y="2505075"/>
            <a:ext cx="500030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B47C29-FE34-4E6E-9921-78C54673AAD9}"/>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8" name="Footer Placeholder 7">
            <a:extLst>
              <a:ext uri="{FF2B5EF4-FFF2-40B4-BE49-F238E27FC236}">
                <a16:creationId xmlns:a16="http://schemas.microsoft.com/office/drawing/2014/main" id="{3CF6B420-A9CE-4BB6-A653-5C3ABC7D677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1DF8FE-1179-4798-B16D-AF1DFA266D4D}"/>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744645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66F1A-0A68-4048-808F-CD7A9F3B0846}"/>
              </a:ext>
            </a:extLst>
          </p:cNvPr>
          <p:cNvSpPr>
            <a:spLocks noGrp="1"/>
          </p:cNvSpPr>
          <p:nvPr>
            <p:ph type="title"/>
          </p:nvPr>
        </p:nvSpPr>
        <p:spPr>
          <a:xfrm>
            <a:off x="838200" y="999592"/>
            <a:ext cx="10515600" cy="1573223"/>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28ACB3E6-5365-48F5-8D2A-0B002BA357E3}"/>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4" name="Footer Placeholder 3">
            <a:extLst>
              <a:ext uri="{FF2B5EF4-FFF2-40B4-BE49-F238E27FC236}">
                <a16:creationId xmlns:a16="http://schemas.microsoft.com/office/drawing/2014/main" id="{FF7D8EE9-4D97-4B2F-8D38-41CB9EE774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2C5952-0A27-4FAB-A3FD-12003787676B}"/>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302455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D08427-909D-4679-9192-BC99557A7D06}"/>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3" name="Footer Placeholder 2">
            <a:extLst>
              <a:ext uri="{FF2B5EF4-FFF2-40B4-BE49-F238E27FC236}">
                <a16:creationId xmlns:a16="http://schemas.microsoft.com/office/drawing/2014/main" id="{508E39A6-1E09-42B5-85B4-7E8B5AB2AE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938940-01DD-4C97-8649-E01C3B0EDF7C}"/>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40456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93B3D-D568-40B4-A73A-1C8EA9ABB098}"/>
              </a:ext>
            </a:extLst>
          </p:cNvPr>
          <p:cNvSpPr>
            <a:spLocks noGrp="1"/>
          </p:cNvSpPr>
          <p:nvPr>
            <p:ph type="title"/>
          </p:nvPr>
        </p:nvSpPr>
        <p:spPr>
          <a:xfrm>
            <a:off x="839789" y="457200"/>
            <a:ext cx="3691818" cy="17018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D586EB3-917A-43B7-85BB-D00B5D2F07E4}"/>
              </a:ext>
            </a:extLst>
          </p:cNvPr>
          <p:cNvSpPr>
            <a:spLocks noGrp="1"/>
          </p:cNvSpPr>
          <p:nvPr>
            <p:ph idx="1"/>
          </p:nvPr>
        </p:nvSpPr>
        <p:spPr>
          <a:xfrm>
            <a:off x="5514798" y="987425"/>
            <a:ext cx="5840589" cy="50323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7AC029-3BC1-4637-A7F9-BC786DC26A38}"/>
              </a:ext>
            </a:extLst>
          </p:cNvPr>
          <p:cNvSpPr>
            <a:spLocks noGrp="1"/>
          </p:cNvSpPr>
          <p:nvPr>
            <p:ph type="body" sz="half" idx="2"/>
          </p:nvPr>
        </p:nvSpPr>
        <p:spPr>
          <a:xfrm>
            <a:off x="839789" y="2372360"/>
            <a:ext cx="3691817" cy="349662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90B948-89C5-4AC5-B7A0-17136F5C5A6A}"/>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6" name="Footer Placeholder 5">
            <a:extLst>
              <a:ext uri="{FF2B5EF4-FFF2-40B4-BE49-F238E27FC236}">
                <a16:creationId xmlns:a16="http://schemas.microsoft.com/office/drawing/2014/main" id="{F3A6C8C5-652F-46CB-BD26-E262B057FA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FB50CB-E91F-4B71-81F0-800F2B51A344}"/>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8" name="Straight Connector 7">
            <a:extLst>
              <a:ext uri="{FF2B5EF4-FFF2-40B4-BE49-F238E27FC236}">
                <a16:creationId xmlns:a16="http://schemas.microsoft.com/office/drawing/2014/main" id="{8B69B885-FDB8-4C62-A285-A0CDC49A6B0C}"/>
              </a:ext>
            </a:extLst>
          </p:cNvPr>
          <p:cNvCxnSpPr>
            <a:cxnSpLocks/>
          </p:cNvCxnSpPr>
          <p:nvPr/>
        </p:nvCxnSpPr>
        <p:spPr>
          <a:xfrm>
            <a:off x="502320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8653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F941E-6445-4840-81AE-104EF7A4F7E9}"/>
              </a:ext>
            </a:extLst>
          </p:cNvPr>
          <p:cNvSpPr>
            <a:spLocks noGrp="1"/>
          </p:cNvSpPr>
          <p:nvPr>
            <p:ph type="title"/>
          </p:nvPr>
        </p:nvSpPr>
        <p:spPr>
          <a:xfrm>
            <a:off x="839789" y="457200"/>
            <a:ext cx="3696652" cy="17018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3F8B866-E32B-4AE7-AEF3-6974AE3288F3}"/>
              </a:ext>
            </a:extLst>
          </p:cNvPr>
          <p:cNvSpPr>
            <a:spLocks noGrp="1"/>
          </p:cNvSpPr>
          <p:nvPr>
            <p:ph type="pic" idx="1"/>
          </p:nvPr>
        </p:nvSpPr>
        <p:spPr>
          <a:xfrm>
            <a:off x="5786120" y="838200"/>
            <a:ext cx="5603238"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E2ABB7A-E157-499A-B224-C2313181F569}"/>
              </a:ext>
            </a:extLst>
          </p:cNvPr>
          <p:cNvSpPr>
            <a:spLocks noGrp="1"/>
          </p:cNvSpPr>
          <p:nvPr>
            <p:ph type="body" sz="half" idx="2"/>
          </p:nvPr>
        </p:nvSpPr>
        <p:spPr>
          <a:xfrm>
            <a:off x="839789" y="2367280"/>
            <a:ext cx="3696652" cy="350170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C77283-E2B8-405E-BB6E-9F121140E506}"/>
              </a:ext>
            </a:extLst>
          </p:cNvPr>
          <p:cNvSpPr>
            <a:spLocks noGrp="1"/>
          </p:cNvSpPr>
          <p:nvPr>
            <p:ph type="dt" sz="half" idx="10"/>
          </p:nvPr>
        </p:nvSpPr>
        <p:spPr/>
        <p:txBody>
          <a:bodyPr/>
          <a:lstStyle/>
          <a:p>
            <a:fld id="{F6CCBF3A-D7FB-4B97-8FD5-6FFB20CB1E84}" type="datetimeFigureOut">
              <a:rPr lang="en-US" smtClean="0"/>
              <a:t>12/26/2023</a:t>
            </a:fld>
            <a:endParaRPr lang="en-US"/>
          </a:p>
        </p:txBody>
      </p:sp>
      <p:sp>
        <p:nvSpPr>
          <p:cNvPr id="6" name="Footer Placeholder 5">
            <a:extLst>
              <a:ext uri="{FF2B5EF4-FFF2-40B4-BE49-F238E27FC236}">
                <a16:creationId xmlns:a16="http://schemas.microsoft.com/office/drawing/2014/main" id="{F9F21F05-EB94-417F-B19B-96FF3D9ECA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B7C3C7-B6DB-4064-8E66-9FB770C888ED}"/>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8" name="Straight Connector 7">
            <a:extLst>
              <a:ext uri="{FF2B5EF4-FFF2-40B4-BE49-F238E27FC236}">
                <a16:creationId xmlns:a16="http://schemas.microsoft.com/office/drawing/2014/main" id="{51E233FA-220A-423F-907E-5F81526A28A0}"/>
              </a:ext>
            </a:extLst>
          </p:cNvPr>
          <p:cNvCxnSpPr>
            <a:cxnSpLocks/>
          </p:cNvCxnSpPr>
          <p:nvPr/>
        </p:nvCxnSpPr>
        <p:spPr>
          <a:xfrm>
            <a:off x="502320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3841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476A66-BE83-43F9-A28B-02DF7879AD52}"/>
              </a:ext>
            </a:extLst>
          </p:cNvPr>
          <p:cNvSpPr>
            <a:spLocks noGrp="1"/>
          </p:cNvSpPr>
          <p:nvPr>
            <p:ph type="title"/>
          </p:nvPr>
        </p:nvSpPr>
        <p:spPr>
          <a:xfrm>
            <a:off x="838200" y="584990"/>
            <a:ext cx="10515600" cy="1116811"/>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9D76E94-F276-4F0F-8DD9-B1F8A3198AE1}"/>
              </a:ext>
            </a:extLst>
          </p:cNvPr>
          <p:cNvSpPr>
            <a:spLocks noGrp="1"/>
          </p:cNvSpPr>
          <p:nvPr>
            <p:ph type="body" idx="1"/>
          </p:nvPr>
        </p:nvSpPr>
        <p:spPr>
          <a:xfrm>
            <a:off x="838200" y="2061469"/>
            <a:ext cx="10515600"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4AD964E-3A2E-4DB9-B96A-EDE144A47BDC}"/>
              </a:ext>
            </a:extLst>
          </p:cNvPr>
          <p:cNvSpPr>
            <a:spLocks noGrp="1"/>
          </p:cNvSpPr>
          <p:nvPr>
            <p:ph type="dt" sz="half" idx="2"/>
          </p:nvPr>
        </p:nvSpPr>
        <p:spPr>
          <a:xfrm rot="5400000">
            <a:off x="10425981" y="4687095"/>
            <a:ext cx="2706690" cy="365125"/>
          </a:xfrm>
          <a:prstGeom prst="rect">
            <a:avLst/>
          </a:prstGeom>
        </p:spPr>
        <p:txBody>
          <a:bodyPr vert="horz" lIns="91440" tIns="45720" rIns="91440" bIns="45720" rtlCol="0" anchor="ctr"/>
          <a:lstStyle>
            <a:lvl1pPr algn="r">
              <a:defRPr sz="1000">
                <a:solidFill>
                  <a:schemeClr val="tx1"/>
                </a:solidFill>
              </a:defRPr>
            </a:lvl1pPr>
          </a:lstStyle>
          <a:p>
            <a:fld id="{F6CCBF3A-D7FB-4B97-8FD5-6FFB20CB1E84}" type="datetimeFigureOut">
              <a:rPr lang="en-US" smtClean="0"/>
              <a:t>12/26/2023</a:t>
            </a:fld>
            <a:endParaRPr lang="en-US"/>
          </a:p>
        </p:txBody>
      </p:sp>
      <p:sp>
        <p:nvSpPr>
          <p:cNvPr id="5" name="Footer Placeholder 4">
            <a:extLst>
              <a:ext uri="{FF2B5EF4-FFF2-40B4-BE49-F238E27FC236}">
                <a16:creationId xmlns:a16="http://schemas.microsoft.com/office/drawing/2014/main" id="{0DACB382-EE11-430D-941A-DB76EEB7F2D5}"/>
              </a:ext>
            </a:extLst>
          </p:cNvPr>
          <p:cNvSpPr>
            <a:spLocks noGrp="1"/>
          </p:cNvSpPr>
          <p:nvPr>
            <p:ph type="ftr" sz="quarter" idx="3"/>
          </p:nvPr>
        </p:nvSpPr>
        <p:spPr>
          <a:xfrm rot="5400000">
            <a:off x="-1131161" y="1592957"/>
            <a:ext cx="2973522"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3C562FE-ACD1-43F2-A3DE-5B11E10B7EA5}"/>
              </a:ext>
            </a:extLst>
          </p:cNvPr>
          <p:cNvSpPr>
            <a:spLocks noGrp="1"/>
          </p:cNvSpPr>
          <p:nvPr>
            <p:ph type="sldNum" sz="quarter" idx="4"/>
          </p:nvPr>
        </p:nvSpPr>
        <p:spPr>
          <a:xfrm>
            <a:off x="11512296" y="6356350"/>
            <a:ext cx="574620" cy="365125"/>
          </a:xfrm>
          <a:prstGeom prst="rect">
            <a:avLst/>
          </a:prstGeom>
        </p:spPr>
        <p:txBody>
          <a:bodyPr vert="horz" lIns="91440" tIns="45720" rIns="91440" bIns="45720" rtlCol="0" anchor="ctr"/>
          <a:lstStyle>
            <a:lvl1pPr algn="ctr">
              <a:defRPr sz="1000">
                <a:solidFill>
                  <a:schemeClr val="tx1"/>
                </a:solidFill>
              </a:defRPr>
            </a:lvl1pPr>
          </a:lstStyle>
          <a:p>
            <a:fld id="{3109D357-8067-4A1F-97B2-93C5160B78D9}" type="slidenum">
              <a:rPr lang="en-US" smtClean="0"/>
              <a:t>‹#›</a:t>
            </a:fld>
            <a:endParaRPr lang="en-US"/>
          </a:p>
        </p:txBody>
      </p:sp>
      <p:cxnSp>
        <p:nvCxnSpPr>
          <p:cNvPr id="13" name="Straight Connector 12">
            <a:extLst>
              <a:ext uri="{FF2B5EF4-FFF2-40B4-BE49-F238E27FC236}">
                <a16:creationId xmlns:a16="http://schemas.microsoft.com/office/drawing/2014/main" id="{1EB34A3B-1FD5-48FF-9982-1E64C864C01D}"/>
              </a:ext>
            </a:extLst>
          </p:cNvPr>
          <p:cNvCxnSpPr>
            <a:cxnSpLocks/>
          </p:cNvCxnSpPr>
          <p:nvPr/>
        </p:nvCxnSpPr>
        <p:spPr>
          <a:xfrm flipH="1">
            <a:off x="4" y="1824111"/>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3122263"/>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10000"/>
        </a:lnSpc>
        <a:spcBef>
          <a:spcPts val="500"/>
        </a:spcBef>
        <a:buSzPct val="80000"/>
        <a:buFont typeface="Goudy Old Style" panose="02020502050305020303" pitchFamily="18" charset="0"/>
        <a:buChar char="–"/>
        <a:defRPr sz="1800" i="1" kern="1200">
          <a:solidFill>
            <a:schemeClr val="tx1"/>
          </a:solidFill>
          <a:latin typeface="+mn-lt"/>
          <a:ea typeface="+mn-ea"/>
          <a:cs typeface="+mn-cs"/>
        </a:defRPr>
      </a:lvl2pPr>
      <a:lvl3pPr marL="822960" indent="-228600" algn="l" defTabSz="914400" rtl="0" eaLnBrk="1" latinLnBrk="0" hangingPunct="1">
        <a:lnSpc>
          <a:spcPct val="11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97280" indent="-228600" algn="l" defTabSz="914400" rtl="0" eaLnBrk="1" latinLnBrk="0" hangingPunct="1">
        <a:lnSpc>
          <a:spcPct val="110000"/>
        </a:lnSpc>
        <a:spcBef>
          <a:spcPts val="500"/>
        </a:spcBef>
        <a:buSzPct val="80000"/>
        <a:buFont typeface="Goudy Old Style" panose="02020502050305020303" pitchFamily="18" charset="0"/>
        <a:buChar char="–"/>
        <a:defRPr sz="1400" i="1" kern="1200">
          <a:solidFill>
            <a:schemeClr val="tx1"/>
          </a:solidFill>
          <a:latin typeface="+mn-lt"/>
          <a:ea typeface="+mn-ea"/>
          <a:cs typeface="+mn-cs"/>
        </a:defRPr>
      </a:lvl4pPr>
      <a:lvl5pPr marL="1371600" indent="-228600" algn="l" defTabSz="914400" rtl="0" eaLnBrk="1" latinLnBrk="0" hangingPunct="1">
        <a:lnSpc>
          <a:spcPct val="11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image" Target="../media/image7.pn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image" Target="../media/image9.png"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3" Type="http://schemas.openxmlformats.org/officeDocument/2006/relationships/hyperlink" Target="https://medium.com/analytics-vidhya/facial-expression-detection-using-machine-learning-in-python-c6a188ac765f" TargetMode="External" /><Relationship Id="rId2" Type="http://schemas.openxmlformats.org/officeDocument/2006/relationships/hyperlink" Target="https://www.kaggle.com/datasets/rkuo2000/fer2013" TargetMode="External" /><Relationship Id="rId1" Type="http://schemas.openxmlformats.org/officeDocument/2006/relationships/slideLayout" Target="../slideLayouts/slideLayout2.xml" /><Relationship Id="rId4" Type="http://schemas.openxmlformats.org/officeDocument/2006/relationships/hyperlink" Target="https://sefiks.com/2018/08/06/deep-face-recognition-with-keras/" TargetMode="Externa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image" Target="../media/image2.jp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4.pn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4730" y="619056"/>
            <a:ext cx="5015344" cy="2927707"/>
          </a:xfrm>
        </p:spPr>
        <p:txBody>
          <a:bodyPr>
            <a:noAutofit/>
          </a:bodyPr>
          <a:lstStyle/>
          <a:p>
            <a:pPr marL="0" indent="0" algn="ctr">
              <a:buNone/>
            </a:pPr>
            <a:r>
              <a:rPr lang="en-US" sz="3600" b="1" dirty="0">
                <a:latin typeface="Goudy Old Style (Body)"/>
              </a:rPr>
              <a:t>Facial Emotion Detection in Images: An Exploration using Computer Vision Techniques</a:t>
            </a:r>
          </a:p>
          <a:p>
            <a:pPr marL="0" indent="0">
              <a:buNone/>
            </a:pPr>
            <a:endParaRPr lang="en-US" sz="3600" b="1" dirty="0">
              <a:latin typeface="Goudy Old Style (Body)"/>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0200" y="118533"/>
            <a:ext cx="6781800" cy="6443133"/>
          </a:xfrm>
          <a:prstGeom prst="rect">
            <a:avLst/>
          </a:prstGeom>
        </p:spPr>
      </p:pic>
      <p:sp>
        <p:nvSpPr>
          <p:cNvPr id="2" name="Rectangle 1">
            <a:extLst>
              <a:ext uri="{FF2B5EF4-FFF2-40B4-BE49-F238E27FC236}">
                <a16:creationId xmlns:a16="http://schemas.microsoft.com/office/drawing/2014/main" id="{8E3E6D6A-A6D8-29B7-68A5-CBC0085B869F}"/>
              </a:ext>
            </a:extLst>
          </p:cNvPr>
          <p:cNvSpPr/>
          <p:nvPr/>
        </p:nvSpPr>
        <p:spPr>
          <a:xfrm>
            <a:off x="574353" y="4222526"/>
            <a:ext cx="4236098" cy="1840376"/>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marL="0" indent="0">
              <a:buNone/>
            </a:pPr>
            <a:endParaRPr lang="en-US" sz="1800" dirty="0">
              <a:latin typeface="Goudy Old Style (Body)"/>
            </a:endParaRPr>
          </a:p>
          <a:p>
            <a:pPr marL="0" indent="0" algn="ctr">
              <a:buNone/>
            </a:pPr>
            <a:r>
              <a:rPr lang="en-US" sz="1800" b="1" dirty="0">
                <a:latin typeface="Goudy Old Style (Body)"/>
              </a:rPr>
              <a:t>Students Name :</a:t>
            </a:r>
          </a:p>
          <a:p>
            <a:pPr marL="0" indent="0">
              <a:buNone/>
            </a:pPr>
            <a:r>
              <a:rPr lang="en-US" sz="1800" dirty="0">
                <a:latin typeface="Goudy Old Style (Body)"/>
              </a:rPr>
              <a:t>	      </a:t>
            </a:r>
            <a:r>
              <a:rPr lang="en-US" sz="1800" dirty="0" err="1">
                <a:latin typeface="Goudy Old Style (Body)"/>
              </a:rPr>
              <a:t>Odai</a:t>
            </a:r>
            <a:r>
              <a:rPr lang="en-US" sz="1800" dirty="0">
                <a:latin typeface="Goudy Old Style (Body)"/>
              </a:rPr>
              <a:t> Thalji </a:t>
            </a:r>
          </a:p>
          <a:p>
            <a:pPr marL="0" indent="0">
              <a:buNone/>
            </a:pPr>
            <a:r>
              <a:rPr lang="en-US" sz="1800" dirty="0">
                <a:latin typeface="Goudy Old Style (Body)"/>
              </a:rPr>
              <a:t>	      Yousef </a:t>
            </a:r>
            <a:r>
              <a:rPr lang="en-US" sz="1800" dirty="0" err="1">
                <a:latin typeface="Goudy Old Style (Body)"/>
              </a:rPr>
              <a:t>Zeidan</a:t>
            </a:r>
            <a:endParaRPr lang="en-US" sz="1800" dirty="0">
              <a:latin typeface="Goudy Old Style (Body)"/>
            </a:endParaRPr>
          </a:p>
          <a:p>
            <a:pPr marL="0" indent="0" algn="ctr">
              <a:buNone/>
            </a:pPr>
            <a:r>
              <a:rPr lang="en-US" sz="1800" b="1" dirty="0">
                <a:latin typeface="Goudy Old Style (Body)"/>
              </a:rPr>
              <a:t>Guided</a:t>
            </a:r>
            <a:r>
              <a:rPr lang="en-US" sz="1800" dirty="0">
                <a:latin typeface="Goudy Old Style (Body)"/>
              </a:rPr>
              <a:t> </a:t>
            </a:r>
            <a:r>
              <a:rPr lang="en-US" sz="1800" b="1" dirty="0">
                <a:latin typeface="Goudy Old Style (Body)"/>
              </a:rPr>
              <a:t>by:</a:t>
            </a:r>
            <a:r>
              <a:rPr lang="en-US" sz="1800" dirty="0">
                <a:latin typeface="Goudy Old Style (Body)"/>
              </a:rPr>
              <a:t> </a:t>
            </a:r>
          </a:p>
          <a:p>
            <a:pPr marL="0" indent="0">
              <a:buNone/>
            </a:pPr>
            <a:r>
              <a:rPr lang="en-US" sz="1800" dirty="0">
                <a:latin typeface="Goudy Old Style (Body)"/>
              </a:rPr>
              <a:t>	    Dr. Mohamed Almsedeen</a:t>
            </a:r>
          </a:p>
          <a:p>
            <a:pPr algn="ctr"/>
            <a:endParaRPr lang="en-US" dirty="0"/>
          </a:p>
        </p:txBody>
      </p:sp>
    </p:spTree>
    <p:extLst>
      <p:ext uri="{BB962C8B-B14F-4D97-AF65-F5344CB8AC3E}">
        <p14:creationId xmlns:p14="http://schemas.microsoft.com/office/powerpoint/2010/main" val="3139037488"/>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B0F5E-ED7C-5339-309E-5678CF83D871}"/>
              </a:ext>
            </a:extLst>
          </p:cNvPr>
          <p:cNvSpPr>
            <a:spLocks noGrp="1"/>
          </p:cNvSpPr>
          <p:nvPr>
            <p:ph type="title"/>
          </p:nvPr>
        </p:nvSpPr>
        <p:spPr>
          <a:xfrm>
            <a:off x="284505" y="2316578"/>
            <a:ext cx="4773328" cy="1116811"/>
          </a:xfrm>
        </p:spPr>
        <p:txBody>
          <a:bodyPr>
            <a:normAutofit/>
          </a:bodyPr>
          <a:lstStyle/>
          <a:p>
            <a:r>
              <a:rPr lang="en-US" dirty="0"/>
              <a:t>CNN </a:t>
            </a:r>
            <a:r>
              <a:rPr lang="en-US" dirty="0">
                <a:latin typeface="Söhne"/>
              </a:rPr>
              <a:t>A</a:t>
            </a:r>
            <a:r>
              <a:rPr lang="en-US" b="0" i="0" dirty="0">
                <a:effectLst/>
                <a:latin typeface="Söhne"/>
              </a:rPr>
              <a:t>rchitecture</a:t>
            </a:r>
            <a:r>
              <a:rPr lang="en-US" dirty="0"/>
              <a:t>  </a:t>
            </a:r>
          </a:p>
        </p:txBody>
      </p:sp>
      <p:sp>
        <p:nvSpPr>
          <p:cNvPr id="3" name="Content Placeholder 2">
            <a:extLst>
              <a:ext uri="{FF2B5EF4-FFF2-40B4-BE49-F238E27FC236}">
                <a16:creationId xmlns:a16="http://schemas.microsoft.com/office/drawing/2014/main" id="{B73E157F-4235-34AB-A29A-2E40CE552E32}"/>
              </a:ext>
            </a:extLst>
          </p:cNvPr>
          <p:cNvSpPr>
            <a:spLocks noGrp="1"/>
          </p:cNvSpPr>
          <p:nvPr>
            <p:ph idx="1"/>
          </p:nvPr>
        </p:nvSpPr>
        <p:spPr>
          <a:xfrm>
            <a:off x="6719796" y="1475315"/>
            <a:ext cx="5058878" cy="4847984"/>
          </a:xfrm>
        </p:spPr>
        <p:txBody>
          <a:bodyPr>
            <a:normAutofit/>
          </a:bodyPr>
          <a:lstStyle/>
          <a:p>
            <a:pPr marL="0" indent="0" algn="l">
              <a:buNone/>
            </a:pPr>
            <a:r>
              <a:rPr lang="en-US" b="0" i="0" dirty="0">
                <a:effectLst/>
                <a:latin typeface="Söhne"/>
              </a:rPr>
              <a:t>Our CNN</a:t>
            </a:r>
            <a:r>
              <a:rPr lang="en-US" dirty="0">
                <a:latin typeface="Söhne"/>
              </a:rPr>
              <a:t> A</a:t>
            </a:r>
            <a:r>
              <a:rPr lang="en-US" b="0" i="0" dirty="0">
                <a:effectLst/>
                <a:latin typeface="Söhne"/>
              </a:rPr>
              <a:t>rchitecture has 6  Hidden layer </a:t>
            </a:r>
          </a:p>
          <a:p>
            <a:pPr algn="l">
              <a:buFont typeface="+mj-lt"/>
              <a:buAutoNum type="arabicPeriod"/>
            </a:pPr>
            <a:r>
              <a:rPr lang="en-US" b="0" i="0" dirty="0">
                <a:effectLst/>
                <a:latin typeface="Söhne"/>
              </a:rPr>
              <a:t>4conv ,2FC</a:t>
            </a:r>
          </a:p>
          <a:p>
            <a:pPr algn="l">
              <a:buFont typeface="+mj-lt"/>
              <a:buAutoNum type="arabicPeriod"/>
            </a:pPr>
            <a:r>
              <a:rPr lang="en-US" dirty="0">
                <a:latin typeface="Söhne"/>
              </a:rPr>
              <a:t> max booling and dropout </a:t>
            </a:r>
          </a:p>
          <a:p>
            <a:pPr algn="l">
              <a:buFont typeface="+mj-lt"/>
              <a:buAutoNum type="arabicPeriod"/>
            </a:pPr>
            <a:r>
              <a:rPr lang="en-US" dirty="0">
                <a:latin typeface="Söhne"/>
              </a:rPr>
              <a:t>batch Normalization</a:t>
            </a:r>
          </a:p>
          <a:p>
            <a:pPr marL="0" indent="0" algn="l">
              <a:buNone/>
            </a:pPr>
            <a:endParaRPr lang="en-US" b="0" i="0" dirty="0">
              <a:effectLst/>
              <a:latin typeface="Söhne"/>
            </a:endParaRPr>
          </a:p>
          <a:p>
            <a:pPr algn="l">
              <a:buFont typeface="+mj-lt"/>
              <a:buAutoNum type="arabicPeriod"/>
            </a:pPr>
            <a:r>
              <a:rPr lang="en-US" dirty="0">
                <a:latin typeface="Söhne"/>
              </a:rPr>
              <a:t> Input Layer  (shape ( 48 ,48 ,1 ) ) </a:t>
            </a:r>
          </a:p>
          <a:p>
            <a:pPr algn="l">
              <a:buFont typeface="+mj-lt"/>
              <a:buAutoNum type="arabicPeriod"/>
            </a:pPr>
            <a:r>
              <a:rPr lang="en-US" b="0" i="0" dirty="0">
                <a:effectLst/>
                <a:latin typeface="Söhne"/>
              </a:rPr>
              <a:t>Cov2 (64 , 128 , 512,512)</a:t>
            </a:r>
          </a:p>
          <a:p>
            <a:pPr algn="l">
              <a:buFont typeface="+mj-lt"/>
              <a:buAutoNum type="arabicPeriod"/>
            </a:pPr>
            <a:r>
              <a:rPr lang="en-US" dirty="0">
                <a:latin typeface="Söhne"/>
              </a:rPr>
              <a:t>FC ( 256 , 512 )</a:t>
            </a:r>
          </a:p>
          <a:p>
            <a:pPr algn="l">
              <a:buFont typeface="+mj-lt"/>
              <a:buAutoNum type="arabicPeriod"/>
            </a:pPr>
            <a:r>
              <a:rPr lang="en-US" b="0" i="0" dirty="0">
                <a:effectLst/>
                <a:latin typeface="Söhne"/>
              </a:rPr>
              <a:t>Output layer   6 class</a:t>
            </a:r>
          </a:p>
          <a:p>
            <a:pPr algn="l">
              <a:buFont typeface="+mj-lt"/>
              <a:buAutoNum type="arabicPeriod"/>
            </a:pPr>
            <a:endParaRPr lang="en-US" b="0" i="0" dirty="0">
              <a:effectLst/>
              <a:latin typeface="Söhne"/>
            </a:endParaRPr>
          </a:p>
          <a:p>
            <a:pPr algn="l">
              <a:buFont typeface="+mj-lt"/>
              <a:buAutoNum type="arabicPeriod"/>
            </a:pPr>
            <a:endParaRPr lang="en-US" dirty="0">
              <a:latin typeface="Söhne"/>
            </a:endParaRPr>
          </a:p>
          <a:p>
            <a:pPr algn="l">
              <a:buFont typeface="+mj-lt"/>
              <a:buAutoNum type="arabicPeriod"/>
            </a:pPr>
            <a:endParaRPr lang="en-US" b="0" i="0" dirty="0">
              <a:effectLst/>
              <a:latin typeface="Söhne"/>
            </a:endParaRPr>
          </a:p>
        </p:txBody>
      </p:sp>
    </p:spTree>
    <p:extLst>
      <p:ext uri="{BB962C8B-B14F-4D97-AF65-F5344CB8AC3E}">
        <p14:creationId xmlns:p14="http://schemas.microsoft.com/office/powerpoint/2010/main" val="1152956252"/>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091" y="-39368"/>
            <a:ext cx="9488055" cy="778277"/>
          </a:xfrm>
        </p:spPr>
        <p:txBody>
          <a:bodyPr>
            <a:normAutofit/>
          </a:bodyPr>
          <a:lstStyle/>
          <a:p>
            <a:r>
              <a:rPr lang="en-US" sz="4000" dirty="0"/>
              <a:t>Model Training and Evaluation</a:t>
            </a:r>
          </a:p>
        </p:txBody>
      </p:sp>
      <p:sp>
        <p:nvSpPr>
          <p:cNvPr id="3" name="Content Placeholder 2"/>
          <p:cNvSpPr>
            <a:spLocks noGrp="1"/>
          </p:cNvSpPr>
          <p:nvPr>
            <p:ph idx="1"/>
          </p:nvPr>
        </p:nvSpPr>
        <p:spPr>
          <a:xfrm>
            <a:off x="404091" y="1473640"/>
            <a:ext cx="3946236" cy="1346748"/>
          </a:xfrm>
        </p:spPr>
        <p:txBody>
          <a:bodyPr>
            <a:normAutofit fontScale="92500"/>
          </a:bodyPr>
          <a:lstStyle/>
          <a:p>
            <a:r>
              <a:rPr lang="en-US" b="1" dirty="0"/>
              <a:t>Data Collection</a:t>
            </a:r>
          </a:p>
          <a:p>
            <a:pPr marL="0" indent="0">
              <a:buNone/>
            </a:pPr>
            <a:r>
              <a:rPr lang="en-US" dirty="0"/>
              <a:t>We collect a diverse dataset of facial images representing different emotions.</a:t>
            </a:r>
          </a:p>
          <a:p>
            <a:pPr marL="0" indent="0">
              <a:buNone/>
            </a:pPr>
            <a:endParaRPr lang="en-US" dirty="0"/>
          </a:p>
        </p:txBody>
      </p:sp>
      <p:sp>
        <p:nvSpPr>
          <p:cNvPr id="4" name="Content Placeholder 2"/>
          <p:cNvSpPr txBox="1">
            <a:spLocks/>
          </p:cNvSpPr>
          <p:nvPr/>
        </p:nvSpPr>
        <p:spPr>
          <a:xfrm>
            <a:off x="6827981" y="1473640"/>
            <a:ext cx="3946236" cy="134674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10000"/>
              </a:lnSpc>
              <a:spcBef>
                <a:spcPts val="500"/>
              </a:spcBef>
              <a:buSzPct val="80000"/>
              <a:buFont typeface="Goudy Old Style" panose="02020502050305020303" pitchFamily="18" charset="0"/>
              <a:buChar char="–"/>
              <a:defRPr sz="1800" i="1" kern="1200">
                <a:solidFill>
                  <a:schemeClr val="tx1"/>
                </a:solidFill>
                <a:latin typeface="+mn-lt"/>
                <a:ea typeface="+mn-ea"/>
                <a:cs typeface="+mn-cs"/>
              </a:defRPr>
            </a:lvl2pPr>
            <a:lvl3pPr marL="822960" indent="-228600" algn="l" defTabSz="914400" rtl="0" eaLnBrk="1" latinLnBrk="0" hangingPunct="1">
              <a:lnSpc>
                <a:spcPct val="11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97280" indent="-228600" algn="l" defTabSz="914400" rtl="0" eaLnBrk="1" latinLnBrk="0" hangingPunct="1">
              <a:lnSpc>
                <a:spcPct val="110000"/>
              </a:lnSpc>
              <a:spcBef>
                <a:spcPts val="500"/>
              </a:spcBef>
              <a:buSzPct val="80000"/>
              <a:buFont typeface="Goudy Old Style" panose="02020502050305020303" pitchFamily="18" charset="0"/>
              <a:buChar char="–"/>
              <a:defRPr sz="1400" i="1" kern="1200">
                <a:solidFill>
                  <a:schemeClr val="tx1"/>
                </a:solidFill>
                <a:latin typeface="+mn-lt"/>
                <a:ea typeface="+mn-ea"/>
                <a:cs typeface="+mn-cs"/>
              </a:defRPr>
            </a:lvl4pPr>
            <a:lvl5pPr marL="1371600" indent="-228600" algn="l" defTabSz="914400" rtl="0" eaLnBrk="1" latinLnBrk="0" hangingPunct="1">
              <a:lnSpc>
                <a:spcPct val="11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Preprocessing</a:t>
            </a:r>
          </a:p>
          <a:p>
            <a:pPr marL="0" indent="0">
              <a:buNone/>
            </a:pPr>
            <a:r>
              <a:rPr lang="en-US" dirty="0"/>
              <a:t>The collected images are preprocessed to enhance facial features and remove noise.</a:t>
            </a:r>
          </a:p>
          <a:p>
            <a:pPr marL="0" indent="0">
              <a:buFont typeface="Arial" panose="020B0604020202020204" pitchFamily="34" charset="0"/>
              <a:buNone/>
            </a:pPr>
            <a:endParaRPr lang="en-US" dirty="0"/>
          </a:p>
        </p:txBody>
      </p:sp>
      <p:sp>
        <p:nvSpPr>
          <p:cNvPr id="5" name="Content Placeholder 2"/>
          <p:cNvSpPr txBox="1">
            <a:spLocks/>
          </p:cNvSpPr>
          <p:nvPr/>
        </p:nvSpPr>
        <p:spPr>
          <a:xfrm>
            <a:off x="6827981" y="3933811"/>
            <a:ext cx="3946236" cy="134674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10000"/>
              </a:lnSpc>
              <a:spcBef>
                <a:spcPts val="500"/>
              </a:spcBef>
              <a:buSzPct val="80000"/>
              <a:buFont typeface="Goudy Old Style" panose="02020502050305020303" pitchFamily="18" charset="0"/>
              <a:buChar char="–"/>
              <a:defRPr sz="1800" i="1" kern="1200">
                <a:solidFill>
                  <a:schemeClr val="tx1"/>
                </a:solidFill>
                <a:latin typeface="+mn-lt"/>
                <a:ea typeface="+mn-ea"/>
                <a:cs typeface="+mn-cs"/>
              </a:defRPr>
            </a:lvl2pPr>
            <a:lvl3pPr marL="822960" indent="-228600" algn="l" defTabSz="914400" rtl="0" eaLnBrk="1" latinLnBrk="0" hangingPunct="1">
              <a:lnSpc>
                <a:spcPct val="11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97280" indent="-228600" algn="l" defTabSz="914400" rtl="0" eaLnBrk="1" latinLnBrk="0" hangingPunct="1">
              <a:lnSpc>
                <a:spcPct val="110000"/>
              </a:lnSpc>
              <a:spcBef>
                <a:spcPts val="500"/>
              </a:spcBef>
              <a:buSzPct val="80000"/>
              <a:buFont typeface="Goudy Old Style" panose="02020502050305020303" pitchFamily="18" charset="0"/>
              <a:buChar char="–"/>
              <a:defRPr sz="1400" i="1" kern="1200">
                <a:solidFill>
                  <a:schemeClr val="tx1"/>
                </a:solidFill>
                <a:latin typeface="+mn-lt"/>
                <a:ea typeface="+mn-ea"/>
                <a:cs typeface="+mn-cs"/>
              </a:defRPr>
            </a:lvl4pPr>
            <a:lvl5pPr marL="1371600" indent="-228600" algn="l" defTabSz="914400" rtl="0" eaLnBrk="1" latinLnBrk="0" hangingPunct="1">
              <a:lnSpc>
                <a:spcPct val="11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Model Evaluation</a:t>
            </a:r>
          </a:p>
          <a:p>
            <a:pPr marL="0" indent="0">
              <a:buNone/>
            </a:pPr>
            <a:r>
              <a:rPr lang="en-US" dirty="0"/>
              <a:t>We evaluate the performance of our model using various metrics such as accuracy, precision, and recall.</a:t>
            </a:r>
          </a:p>
        </p:txBody>
      </p:sp>
      <p:sp>
        <p:nvSpPr>
          <p:cNvPr id="6" name="Content Placeholder 2"/>
          <p:cNvSpPr txBox="1">
            <a:spLocks/>
          </p:cNvSpPr>
          <p:nvPr/>
        </p:nvSpPr>
        <p:spPr>
          <a:xfrm>
            <a:off x="404091" y="3933811"/>
            <a:ext cx="3946236" cy="134674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10000"/>
              </a:lnSpc>
              <a:spcBef>
                <a:spcPts val="500"/>
              </a:spcBef>
              <a:buSzPct val="80000"/>
              <a:buFont typeface="Goudy Old Style" panose="02020502050305020303" pitchFamily="18" charset="0"/>
              <a:buChar char="–"/>
              <a:defRPr sz="1800" i="1" kern="1200">
                <a:solidFill>
                  <a:schemeClr val="tx1"/>
                </a:solidFill>
                <a:latin typeface="+mn-lt"/>
                <a:ea typeface="+mn-ea"/>
                <a:cs typeface="+mn-cs"/>
              </a:defRPr>
            </a:lvl2pPr>
            <a:lvl3pPr marL="822960" indent="-228600" algn="l" defTabSz="914400" rtl="0" eaLnBrk="1" latinLnBrk="0" hangingPunct="1">
              <a:lnSpc>
                <a:spcPct val="11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97280" indent="-228600" algn="l" defTabSz="914400" rtl="0" eaLnBrk="1" latinLnBrk="0" hangingPunct="1">
              <a:lnSpc>
                <a:spcPct val="110000"/>
              </a:lnSpc>
              <a:spcBef>
                <a:spcPts val="500"/>
              </a:spcBef>
              <a:buSzPct val="80000"/>
              <a:buFont typeface="Goudy Old Style" panose="02020502050305020303" pitchFamily="18" charset="0"/>
              <a:buChar char="–"/>
              <a:defRPr sz="1400" i="1" kern="1200">
                <a:solidFill>
                  <a:schemeClr val="tx1"/>
                </a:solidFill>
                <a:latin typeface="+mn-lt"/>
                <a:ea typeface="+mn-ea"/>
                <a:cs typeface="+mn-cs"/>
              </a:defRPr>
            </a:lvl4pPr>
            <a:lvl5pPr marL="1371600" indent="-228600" algn="l" defTabSz="914400" rtl="0" eaLnBrk="1" latinLnBrk="0" hangingPunct="1">
              <a:lnSpc>
                <a:spcPct val="11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Model Training</a:t>
            </a:r>
          </a:p>
          <a:p>
            <a:pPr marL="0" indent="0">
              <a:buNone/>
            </a:pPr>
            <a:r>
              <a:rPr lang="en-US" dirty="0"/>
              <a:t>We train our facial emotion detection model using deep learning algorithms.</a:t>
            </a:r>
          </a:p>
        </p:txBody>
      </p:sp>
    </p:spTree>
    <p:extLst>
      <p:ext uri="{BB962C8B-B14F-4D97-AF65-F5344CB8AC3E}">
        <p14:creationId xmlns:p14="http://schemas.microsoft.com/office/powerpoint/2010/main" val="14256313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058C1-0592-77FC-D3BE-1107D957BCA4}"/>
              </a:ext>
            </a:extLst>
          </p:cNvPr>
          <p:cNvSpPr>
            <a:spLocks noGrp="1"/>
          </p:cNvSpPr>
          <p:nvPr>
            <p:ph type="title"/>
          </p:nvPr>
        </p:nvSpPr>
        <p:spPr/>
        <p:txBody>
          <a:bodyPr/>
          <a:lstStyle/>
          <a:p>
            <a:r>
              <a:rPr lang="en-US" dirty="0"/>
              <a:t>Results and Discussion</a:t>
            </a:r>
          </a:p>
        </p:txBody>
      </p:sp>
      <p:pic>
        <p:nvPicPr>
          <p:cNvPr id="6" name="Content Placeholder 5" descr="A graph with blue and orange lines&#10;&#10;Description automatically generated">
            <a:extLst>
              <a:ext uri="{FF2B5EF4-FFF2-40B4-BE49-F238E27FC236}">
                <a16:creationId xmlns:a16="http://schemas.microsoft.com/office/drawing/2014/main" id="{2D8CC651-7377-8136-A2B9-26D161E2B6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10930" y="1780060"/>
            <a:ext cx="5209065" cy="4114800"/>
          </a:xfrm>
        </p:spPr>
      </p:pic>
      <p:pic>
        <p:nvPicPr>
          <p:cNvPr id="11" name="Content Placeholder 5" descr="A graph with blue lines and white text&#10;&#10;Description automatically generated">
            <a:extLst>
              <a:ext uri="{FF2B5EF4-FFF2-40B4-BE49-F238E27FC236}">
                <a16:creationId xmlns:a16="http://schemas.microsoft.com/office/drawing/2014/main" id="{FFD44A36-D363-67E2-12A5-E861A867A2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780060"/>
            <a:ext cx="5127674" cy="4114800"/>
          </a:xfrm>
          <a:prstGeom prst="rect">
            <a:avLst/>
          </a:prstGeom>
        </p:spPr>
      </p:pic>
    </p:spTree>
    <p:extLst>
      <p:ext uri="{BB962C8B-B14F-4D97-AF65-F5344CB8AC3E}">
        <p14:creationId xmlns:p14="http://schemas.microsoft.com/office/powerpoint/2010/main" val="2397815608"/>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DA495-0C4B-1FFF-821C-7304F0607B04}"/>
              </a:ext>
            </a:extLst>
          </p:cNvPr>
          <p:cNvSpPr>
            <a:spLocks noGrp="1"/>
          </p:cNvSpPr>
          <p:nvPr>
            <p:ph type="title"/>
          </p:nvPr>
        </p:nvSpPr>
        <p:spPr/>
        <p:txBody>
          <a:bodyPr/>
          <a:lstStyle/>
          <a:p>
            <a:r>
              <a:rPr lang="en-US" dirty="0"/>
              <a:t>Results and Discussion</a:t>
            </a:r>
          </a:p>
        </p:txBody>
      </p:sp>
      <p:pic>
        <p:nvPicPr>
          <p:cNvPr id="9" name="Picture 8" descr="A screenshot of a computer screen&#10;&#10;Description automatically generated">
            <a:extLst>
              <a:ext uri="{FF2B5EF4-FFF2-40B4-BE49-F238E27FC236}">
                <a16:creationId xmlns:a16="http://schemas.microsoft.com/office/drawing/2014/main" id="{377F4EA8-03C2-93EC-A14E-2E5CC7A574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3235" y="2144362"/>
            <a:ext cx="5483271" cy="3059936"/>
          </a:xfrm>
          <a:prstGeom prst="rect">
            <a:avLst/>
          </a:prstGeom>
        </p:spPr>
      </p:pic>
      <p:pic>
        <p:nvPicPr>
          <p:cNvPr id="11" name="Picture 10" descr="A chart of different emotions&#10;&#10;Description automatically generated with medium confidence">
            <a:extLst>
              <a:ext uri="{FF2B5EF4-FFF2-40B4-BE49-F238E27FC236}">
                <a16:creationId xmlns:a16="http://schemas.microsoft.com/office/drawing/2014/main" id="{F6203882-BEA8-C201-75A3-00C162C11C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701801"/>
            <a:ext cx="5138938" cy="3950216"/>
          </a:xfrm>
          <a:prstGeom prst="rect">
            <a:avLst/>
          </a:prstGeom>
        </p:spPr>
      </p:pic>
    </p:spTree>
    <p:extLst>
      <p:ext uri="{BB962C8B-B14F-4D97-AF65-F5344CB8AC3E}">
        <p14:creationId xmlns:p14="http://schemas.microsoft.com/office/powerpoint/2010/main" val="4263811043"/>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5764" y="178591"/>
            <a:ext cx="10515600" cy="643445"/>
          </a:xfrm>
        </p:spPr>
        <p:txBody>
          <a:bodyPr>
            <a:normAutofit fontScale="90000"/>
          </a:bodyPr>
          <a:lstStyle/>
          <a:p>
            <a:r>
              <a:rPr lang="en-US" dirty="0"/>
              <a:t>Conclusion</a:t>
            </a:r>
          </a:p>
        </p:txBody>
      </p:sp>
      <p:sp>
        <p:nvSpPr>
          <p:cNvPr id="3" name="Content Placeholder 2"/>
          <p:cNvSpPr>
            <a:spLocks noGrp="1"/>
          </p:cNvSpPr>
          <p:nvPr>
            <p:ph idx="1"/>
          </p:nvPr>
        </p:nvSpPr>
        <p:spPr>
          <a:xfrm>
            <a:off x="293255" y="1062182"/>
            <a:ext cx="11723254" cy="5587999"/>
          </a:xfrm>
        </p:spPr>
        <p:txBody>
          <a:bodyPr>
            <a:normAutofit lnSpcReduction="10000"/>
          </a:bodyPr>
          <a:lstStyle/>
          <a:p>
            <a:pPr marL="0" indent="0">
              <a:buNone/>
            </a:pPr>
            <a:r>
              <a:rPr lang="en-US" dirty="0"/>
              <a:t>By leveraging computer vision algorithms and machine learning models, we have successfully developed a system capable of accurately detecting and classifying facial emotions.</a:t>
            </a:r>
          </a:p>
          <a:p>
            <a:pPr marL="0" indent="0">
              <a:buNone/>
            </a:pPr>
            <a:r>
              <a:rPr lang="en-US" dirty="0"/>
              <a:t>This technology has the potential to revolutionize various industries, including marketing, healthcare, and entertainment, by enabling automated analysis of human emotions from images.</a:t>
            </a:r>
          </a:p>
          <a:p>
            <a:pPr marL="0" indent="0">
              <a:buNone/>
            </a:pPr>
            <a:r>
              <a:rPr lang="en-US" dirty="0"/>
              <a:t>Furthermore, our exploration has highlighted the importance of ethical considerations in the development and deployment of facial emotion detection systems.</a:t>
            </a:r>
          </a:p>
          <a:p>
            <a:pPr marL="0" indent="0">
              <a:buNone/>
            </a:pPr>
            <a:r>
              <a:rPr lang="en-US" dirty="0"/>
              <a:t>In summary, facial emotion detection using computer vision techniques holds great promise and potential, but it must be approached with care and responsibility.</a:t>
            </a:r>
          </a:p>
          <a:p>
            <a:pPr marL="0" indent="0">
              <a:buNone/>
            </a:pPr>
            <a:r>
              <a:rPr lang="en-US" sz="2400" b="1" dirty="0"/>
              <a:t>Vision for the future :-</a:t>
            </a:r>
          </a:p>
          <a:p>
            <a:pPr marL="0" indent="0">
              <a:buNone/>
            </a:pPr>
            <a:r>
              <a:rPr lang="en-US" sz="2400" dirty="0"/>
              <a:t>  detect more details about face like gender , face ,age point  etc.. </a:t>
            </a:r>
          </a:p>
          <a:p>
            <a:pPr marL="0" indent="0">
              <a:buNone/>
            </a:pPr>
            <a:r>
              <a:rPr lang="en-US" sz="2400" dirty="0"/>
              <a:t>  Generated description for image</a:t>
            </a:r>
          </a:p>
          <a:p>
            <a:pPr marL="0" indent="0">
              <a:buNone/>
            </a:pPr>
            <a:r>
              <a:rPr lang="en-US" sz="2400" dirty="0"/>
              <a:t>  generated image based on text data </a:t>
            </a:r>
          </a:p>
          <a:p>
            <a:pPr marL="0" indent="0">
              <a:buNone/>
            </a:pPr>
            <a:r>
              <a:rPr lang="en-US" sz="2400" b="1" dirty="0"/>
              <a:t>  </a:t>
            </a:r>
          </a:p>
          <a:p>
            <a:pPr marL="0" indent="0">
              <a:buNone/>
            </a:pPr>
            <a:endParaRPr lang="en-US" sz="2400" b="1" dirty="0"/>
          </a:p>
        </p:txBody>
      </p:sp>
    </p:spTree>
    <p:extLst>
      <p:ext uri="{BB962C8B-B14F-4D97-AF65-F5344CB8AC3E}">
        <p14:creationId xmlns:p14="http://schemas.microsoft.com/office/powerpoint/2010/main" val="3883088124"/>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1182" y="141644"/>
            <a:ext cx="9118600" cy="855883"/>
          </a:xfrm>
        </p:spPr>
        <p:txBody>
          <a:bodyPr>
            <a:normAutofit/>
          </a:bodyPr>
          <a:lstStyle/>
          <a:p>
            <a:r>
              <a:rPr lang="en-US" sz="3600" dirty="0"/>
              <a:t>Related Work (References)</a:t>
            </a:r>
          </a:p>
        </p:txBody>
      </p:sp>
      <p:sp>
        <p:nvSpPr>
          <p:cNvPr id="3" name="Content Placeholder 2"/>
          <p:cNvSpPr>
            <a:spLocks noGrp="1"/>
          </p:cNvSpPr>
          <p:nvPr>
            <p:ph idx="1"/>
          </p:nvPr>
        </p:nvSpPr>
        <p:spPr>
          <a:xfrm>
            <a:off x="394854" y="1220960"/>
            <a:ext cx="10515600" cy="5105949"/>
          </a:xfrm>
        </p:spPr>
        <p:txBody>
          <a:bodyPr/>
          <a:lstStyle/>
          <a:p>
            <a:pPr marL="0" indent="0">
              <a:buNone/>
            </a:pPr>
            <a:endParaRPr lang="en-US" dirty="0"/>
          </a:p>
          <a:p>
            <a:pPr marL="0" indent="0">
              <a:buNone/>
            </a:pPr>
            <a:endParaRPr lang="en-US" dirty="0"/>
          </a:p>
          <a:p>
            <a:pPr marL="0" indent="0">
              <a:buNone/>
            </a:pPr>
            <a:endParaRPr lang="en-US" dirty="0"/>
          </a:p>
          <a:p>
            <a:pPr marL="514350" indent="-514350">
              <a:buFont typeface="+mj-lt"/>
              <a:buAutoNum type="romanLcPeriod"/>
            </a:pPr>
            <a:r>
              <a:rPr lang="en-US" sz="2400" dirty="0">
                <a:hlinkClick r:id="rId2"/>
              </a:rPr>
              <a:t>fer2013 (kaggle.com)</a:t>
            </a:r>
            <a:r>
              <a:rPr lang="en-US" sz="2400" dirty="0"/>
              <a:t> </a:t>
            </a:r>
          </a:p>
          <a:p>
            <a:pPr marL="514350" indent="-514350">
              <a:buFont typeface="+mj-lt"/>
              <a:buAutoNum type="romanLcPeriod"/>
            </a:pPr>
            <a:r>
              <a:rPr lang="en-US" sz="2400" dirty="0">
                <a:hlinkClick r:id="rId3"/>
              </a:rPr>
              <a:t>Facial expression detection using Machine Learning in Python | by </a:t>
            </a:r>
            <a:r>
              <a:rPr lang="en-US" sz="2400" dirty="0" err="1">
                <a:hlinkClick r:id="rId3"/>
              </a:rPr>
              <a:t>Aaditya</a:t>
            </a:r>
            <a:r>
              <a:rPr lang="en-US" sz="2400" dirty="0">
                <a:hlinkClick r:id="rId3"/>
              </a:rPr>
              <a:t> Singhal | Analytics Vidhya | Medium</a:t>
            </a:r>
            <a:endParaRPr lang="en-US" sz="2400" dirty="0"/>
          </a:p>
          <a:p>
            <a:pPr marL="514350" indent="-514350">
              <a:buFont typeface="+mj-lt"/>
              <a:buAutoNum type="romanLcPeriod"/>
            </a:pPr>
            <a:r>
              <a:rPr lang="en-US" sz="2400" dirty="0">
                <a:hlinkClick r:id="rId4"/>
              </a:rPr>
              <a:t>Deep Face Recognition with VGG-Face in </a:t>
            </a:r>
            <a:r>
              <a:rPr lang="en-US" sz="2400" dirty="0" err="1">
                <a:hlinkClick r:id="rId4"/>
              </a:rPr>
              <a:t>Keras</a:t>
            </a:r>
            <a:r>
              <a:rPr lang="en-US" sz="2400" dirty="0">
                <a:hlinkClick r:id="rId4"/>
              </a:rPr>
              <a:t> | sefiks.com</a:t>
            </a:r>
            <a:endParaRPr lang="en-US" sz="2400" dirty="0"/>
          </a:p>
        </p:txBody>
      </p:sp>
    </p:spTree>
    <p:extLst>
      <p:ext uri="{BB962C8B-B14F-4D97-AF65-F5344CB8AC3E}">
        <p14:creationId xmlns:p14="http://schemas.microsoft.com/office/powerpoint/2010/main" val="1588556514"/>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7290" y="2459973"/>
            <a:ext cx="10515600" cy="1116811"/>
          </a:xfrm>
        </p:spPr>
        <p:txBody>
          <a:bodyPr>
            <a:normAutofit/>
          </a:bodyPr>
          <a:lstStyle/>
          <a:p>
            <a:pPr algn="ctr"/>
            <a:r>
              <a:rPr lang="en-US" dirty="0"/>
              <a:t>questions/answering</a:t>
            </a:r>
          </a:p>
        </p:txBody>
      </p:sp>
    </p:spTree>
    <p:extLst>
      <p:ext uri="{BB962C8B-B14F-4D97-AF65-F5344CB8AC3E}">
        <p14:creationId xmlns:p14="http://schemas.microsoft.com/office/powerpoint/2010/main" val="543436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1674" y="73892"/>
            <a:ext cx="4519659" cy="886690"/>
          </a:xfrm>
        </p:spPr>
        <p:txBody>
          <a:bodyPr>
            <a:normAutofit fontScale="90000"/>
          </a:bodyPr>
          <a:lstStyle/>
          <a:p>
            <a:br>
              <a:rPr lang="en-US" b="1" dirty="0"/>
            </a:br>
            <a:r>
              <a:rPr lang="en-US" dirty="0"/>
              <a:t>﻿</a:t>
            </a:r>
            <a:r>
              <a:rPr lang="en-US" b="1" dirty="0"/>
              <a:t>Introduction</a:t>
            </a:r>
            <a:endParaRPr lang="en-US" dirty="0"/>
          </a:p>
        </p:txBody>
      </p:sp>
      <p:sp>
        <p:nvSpPr>
          <p:cNvPr id="3" name="Content Placeholder 2"/>
          <p:cNvSpPr>
            <a:spLocks noGrp="1"/>
          </p:cNvSpPr>
          <p:nvPr>
            <p:ph idx="1"/>
          </p:nvPr>
        </p:nvSpPr>
        <p:spPr>
          <a:xfrm>
            <a:off x="64656" y="1164935"/>
            <a:ext cx="5957453" cy="5403273"/>
          </a:xfrm>
        </p:spPr>
        <p:txBody>
          <a:bodyPr>
            <a:normAutofit/>
          </a:bodyPr>
          <a:lstStyle/>
          <a:p>
            <a:r>
              <a:rPr lang="en-US" dirty="0"/>
              <a:t>Facial emotion detection is a computer vision technique that involves analyzing facial expressions to determine the emotions being expressed by an individual. </a:t>
            </a:r>
          </a:p>
          <a:p>
            <a:endParaRPr lang="en-US" dirty="0"/>
          </a:p>
          <a:p>
            <a:r>
              <a:rPr lang="en-US" dirty="0"/>
              <a:t>By leveraging machine learning algorithms and deep neural networks, facial emotion detection models can accurately classify emotions such as happiness, sadness, anger, surprise, fear, and disgust. These models can analyze various facial features, including the position of the eyebrows, the shape of the mouth, and the intensity of the eyes, to make predictions about the emotional state of an individual.</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0709" y="791249"/>
            <a:ext cx="5941291" cy="5548747"/>
          </a:xfrm>
          <a:prstGeom prst="rect">
            <a:avLst/>
          </a:prstGeom>
        </p:spPr>
      </p:pic>
    </p:spTree>
    <p:extLst>
      <p:ext uri="{BB962C8B-B14F-4D97-AF65-F5344CB8AC3E}">
        <p14:creationId xmlns:p14="http://schemas.microsoft.com/office/powerpoint/2010/main" val="4089688188"/>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2638" y="175490"/>
            <a:ext cx="11076707" cy="988291"/>
          </a:xfrm>
        </p:spPr>
        <p:txBody>
          <a:bodyPr>
            <a:normAutofit fontScale="90000"/>
          </a:bodyPr>
          <a:lstStyle/>
          <a:p>
            <a:r>
              <a:rPr lang="en-US" sz="4000" dirty="0"/>
              <a:t>Applications of  Facial Emotion Detection</a:t>
            </a:r>
          </a:p>
        </p:txBody>
      </p:sp>
      <p:sp>
        <p:nvSpPr>
          <p:cNvPr id="3" name="Content Placeholder 2"/>
          <p:cNvSpPr>
            <a:spLocks noGrp="1"/>
          </p:cNvSpPr>
          <p:nvPr>
            <p:ph idx="1"/>
          </p:nvPr>
        </p:nvSpPr>
        <p:spPr>
          <a:xfrm>
            <a:off x="734972" y="1163781"/>
            <a:ext cx="7151254" cy="5996031"/>
          </a:xfrm>
        </p:spPr>
        <p:txBody>
          <a:bodyPr>
            <a:normAutofit/>
          </a:bodyPr>
          <a:lstStyle/>
          <a:p>
            <a:pPr marL="0" indent="0">
              <a:buNone/>
            </a:pPr>
            <a:endParaRPr lang="en-US" b="1" u="sng" dirty="0"/>
          </a:p>
          <a:p>
            <a:r>
              <a:rPr lang="en-US" b="1" dirty="0"/>
              <a:t>Market Research: </a:t>
            </a:r>
            <a:r>
              <a:rPr lang="en-US" dirty="0"/>
              <a:t>Facial emotion detection can be used to gather valuable data on consumer reactions to products, advertisements, and user interfaces.</a:t>
            </a:r>
          </a:p>
          <a:p>
            <a:r>
              <a:rPr lang="en-US" b="1" dirty="0"/>
              <a:t>Healthcare</a:t>
            </a:r>
            <a:r>
              <a:rPr lang="en-US" dirty="0"/>
              <a:t>: Facial emotion detection can assist in diagnosing and monitoring mental health conditions such as depression and anxiety.</a:t>
            </a:r>
          </a:p>
          <a:p>
            <a:r>
              <a:rPr lang="en-US" b="1" dirty="0"/>
              <a:t>Education: </a:t>
            </a:r>
            <a:r>
              <a:rPr lang="en-US" dirty="0"/>
              <a:t>Facial emotion detection can be used in educational settings to assess student engagement and emotional responses to learning materials.</a:t>
            </a:r>
          </a:p>
          <a:p>
            <a:r>
              <a:rPr lang="en-US" b="1" dirty="0"/>
              <a:t>Security: </a:t>
            </a:r>
            <a:r>
              <a:rPr lang="en-US" dirty="0"/>
              <a:t>Facial emotion detection can be employed in security systems to identify suspicious or threatening behavior.</a:t>
            </a:r>
            <a:endParaRPr lang="en-US" dirty="0">
              <a:effectLst/>
            </a:endParaRPr>
          </a:p>
        </p:txBody>
      </p:sp>
    </p:spTree>
    <p:extLst>
      <p:ext uri="{BB962C8B-B14F-4D97-AF65-F5344CB8AC3E}">
        <p14:creationId xmlns:p14="http://schemas.microsoft.com/office/powerpoint/2010/main" val="1115898423"/>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254" y="2124364"/>
            <a:ext cx="4839856" cy="1265383"/>
          </a:xfrm>
        </p:spPr>
        <p:txBody>
          <a:bodyPr>
            <a:normAutofit fontScale="90000"/>
          </a:bodyPr>
          <a:lstStyle/>
          <a:p>
            <a:pPr algn="ctr"/>
            <a:r>
              <a:rPr lang="en-US" sz="4000" b="1" dirty="0"/>
              <a:t>Computer</a:t>
            </a:r>
            <a:r>
              <a:rPr lang="en-US" sz="4000" dirty="0"/>
              <a:t> </a:t>
            </a:r>
            <a:r>
              <a:rPr lang="en-US" sz="4000" b="1" dirty="0"/>
              <a:t>Vision Techniques</a:t>
            </a:r>
          </a:p>
        </p:txBody>
      </p:sp>
      <p:sp>
        <p:nvSpPr>
          <p:cNvPr id="3" name="Content Placeholder 2"/>
          <p:cNvSpPr>
            <a:spLocks noGrp="1"/>
          </p:cNvSpPr>
          <p:nvPr>
            <p:ph idx="1"/>
          </p:nvPr>
        </p:nvSpPr>
        <p:spPr>
          <a:xfrm>
            <a:off x="5560290" y="960583"/>
            <a:ext cx="6336145" cy="5215688"/>
          </a:xfrm>
        </p:spPr>
        <p:txBody>
          <a:bodyPr/>
          <a:lstStyle/>
          <a:p>
            <a:r>
              <a:rPr lang="en-US" b="1" dirty="0"/>
              <a:t>Feature Extraction</a:t>
            </a:r>
            <a:r>
              <a:rPr lang="en-US" dirty="0"/>
              <a:t>: This technique involves extracting facial features such as eyes, eyebrows, nose, and mouth to analyze the subtle changes in their positions and shapes that indicate different emotions.</a:t>
            </a:r>
          </a:p>
          <a:p>
            <a:r>
              <a:rPr lang="en-US" b="1" dirty="0"/>
              <a:t>Machine Learning</a:t>
            </a:r>
            <a:r>
              <a:rPr lang="en-US" dirty="0"/>
              <a:t>: Machine learning algorithms are trained on large datasets of labeled facial expressions to learn patterns and classify emotions accurately</a:t>
            </a:r>
          </a:p>
          <a:p>
            <a:r>
              <a:rPr lang="en-US" b="1" dirty="0"/>
              <a:t>Neural Networks</a:t>
            </a:r>
            <a:r>
              <a:rPr lang="en-US" dirty="0"/>
              <a:t>: Neural networks, particularly convolutional neural networks (CNNs), are commonly used in facial emotion detection. CNNs can learn hierarchical representations of facial features, enabling accurate emotion classification.</a:t>
            </a:r>
          </a:p>
        </p:txBody>
      </p:sp>
    </p:spTree>
    <p:extLst>
      <p:ext uri="{BB962C8B-B14F-4D97-AF65-F5344CB8AC3E}">
        <p14:creationId xmlns:p14="http://schemas.microsoft.com/office/powerpoint/2010/main" val="443436387"/>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4326" y="119323"/>
            <a:ext cx="4729019" cy="1116811"/>
          </a:xfrm>
        </p:spPr>
        <p:txBody>
          <a:bodyPr/>
          <a:lstStyle/>
          <a:p>
            <a:r>
              <a:rPr lang="en-US" b="1" dirty="0"/>
              <a:t>General</a:t>
            </a:r>
            <a:r>
              <a:rPr lang="en-US" dirty="0"/>
              <a:t> </a:t>
            </a:r>
            <a:r>
              <a:rPr lang="en-US" b="1" dirty="0"/>
              <a:t>view </a:t>
            </a:r>
          </a:p>
        </p:txBody>
      </p:sp>
      <p:sp>
        <p:nvSpPr>
          <p:cNvPr id="3" name="Content Placeholder 2"/>
          <p:cNvSpPr>
            <a:spLocks noGrp="1"/>
          </p:cNvSpPr>
          <p:nvPr>
            <p:ph idx="1"/>
          </p:nvPr>
        </p:nvSpPr>
        <p:spPr>
          <a:xfrm>
            <a:off x="101601" y="2002861"/>
            <a:ext cx="4812144" cy="4052677"/>
          </a:xfrm>
        </p:spPr>
        <p:txBody>
          <a:bodyPr>
            <a:normAutofit/>
          </a:bodyPr>
          <a:lstStyle/>
          <a:p>
            <a:r>
              <a:rPr lang="en-US" b="1" dirty="0"/>
              <a:t>Capture : </a:t>
            </a:r>
            <a:r>
              <a:rPr lang="en-US" dirty="0"/>
              <a:t>take each frame from the live video</a:t>
            </a:r>
          </a:p>
          <a:p>
            <a:r>
              <a:rPr lang="en-US" b="1" dirty="0"/>
              <a:t>Face detection :</a:t>
            </a:r>
            <a:r>
              <a:rPr lang="en-US" dirty="0"/>
              <a:t> Detect if there face or not</a:t>
            </a:r>
          </a:p>
          <a:p>
            <a:r>
              <a:rPr lang="en-US" b="1" dirty="0"/>
              <a:t>Face Extraction : </a:t>
            </a:r>
            <a:r>
              <a:rPr lang="en-US" dirty="0"/>
              <a:t>extraction of the face's boundaries from the frames </a:t>
            </a:r>
          </a:p>
          <a:p>
            <a:r>
              <a:rPr lang="en-US" b="1" dirty="0"/>
              <a:t>Preprocessing : </a:t>
            </a:r>
            <a:r>
              <a:rPr lang="en-US" dirty="0"/>
              <a:t>prepare the image to make a prediction</a:t>
            </a:r>
          </a:p>
          <a:p>
            <a:r>
              <a:rPr lang="en-US" b="1" dirty="0"/>
              <a:t>Emotion detection : </a:t>
            </a:r>
            <a:r>
              <a:rPr lang="en-US" dirty="0"/>
              <a:t>assign each face to a specific emotion using a CNN model</a:t>
            </a:r>
          </a:p>
        </p:txBody>
      </p:sp>
      <p:pic>
        <p:nvPicPr>
          <p:cNvPr id="4" name="Picture 3" descr="A diagram of a face found&#10;&#10;Description automatically generated">
            <a:extLst>
              <a:ext uri="{FF2B5EF4-FFF2-40B4-BE49-F238E27FC236}">
                <a16:creationId xmlns:a16="http://schemas.microsoft.com/office/drawing/2014/main" id="{D66DC8F1-F342-6BBF-7233-1111B8360F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9242" y="2002861"/>
            <a:ext cx="6524625" cy="2105025"/>
          </a:xfrm>
          <a:prstGeom prst="rect">
            <a:avLst/>
          </a:prstGeom>
        </p:spPr>
      </p:pic>
    </p:spTree>
    <p:extLst>
      <p:ext uri="{BB962C8B-B14F-4D97-AF65-F5344CB8AC3E}">
        <p14:creationId xmlns:p14="http://schemas.microsoft.com/office/powerpoint/2010/main" val="207591757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76990"/>
            <a:ext cx="10515600" cy="680392"/>
          </a:xfrm>
        </p:spPr>
        <p:txBody>
          <a:bodyPr>
            <a:normAutofit/>
          </a:bodyPr>
          <a:lstStyle/>
          <a:p>
            <a:r>
              <a:rPr lang="en-US" sz="3600" dirty="0"/>
              <a:t>Data Collection  and Preprocessing</a:t>
            </a:r>
          </a:p>
        </p:txBody>
      </p:sp>
      <p:sp>
        <p:nvSpPr>
          <p:cNvPr id="3" name="Content Placeholder 2"/>
          <p:cNvSpPr>
            <a:spLocks noGrp="1"/>
          </p:cNvSpPr>
          <p:nvPr>
            <p:ph idx="1"/>
          </p:nvPr>
        </p:nvSpPr>
        <p:spPr>
          <a:xfrm>
            <a:off x="62343" y="4276436"/>
            <a:ext cx="5209310" cy="2475346"/>
          </a:xfrm>
        </p:spPr>
        <p:txBody>
          <a:bodyPr>
            <a:normAutofit/>
          </a:bodyPr>
          <a:lstStyle/>
          <a:p>
            <a:pPr marL="0" indent="0">
              <a:buNone/>
            </a:pPr>
            <a:endParaRPr lang="en-US" b="1" dirty="0"/>
          </a:p>
          <a:p>
            <a:pPr marL="0" indent="0">
              <a:buNone/>
            </a:pPr>
            <a:r>
              <a:rPr lang="en-US" b="1" dirty="0"/>
              <a:t>Data Collection</a:t>
            </a:r>
          </a:p>
          <a:p>
            <a:r>
              <a:rPr lang="en-US" dirty="0"/>
              <a:t>To train a facial emotion detection model, a dataset of facial images with labeled emotions is required. </a:t>
            </a:r>
          </a:p>
        </p:txBody>
      </p:sp>
      <p:sp>
        <p:nvSpPr>
          <p:cNvPr id="4" name="Content Placeholder 2"/>
          <p:cNvSpPr txBox="1">
            <a:spLocks/>
          </p:cNvSpPr>
          <p:nvPr/>
        </p:nvSpPr>
        <p:spPr>
          <a:xfrm>
            <a:off x="5999015" y="4276436"/>
            <a:ext cx="5620327" cy="2475346"/>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10000"/>
              </a:lnSpc>
              <a:spcBef>
                <a:spcPts val="500"/>
              </a:spcBef>
              <a:buSzPct val="80000"/>
              <a:buFont typeface="Goudy Old Style" panose="02020502050305020303" pitchFamily="18" charset="0"/>
              <a:buChar char="–"/>
              <a:defRPr sz="1800" i="1" kern="1200">
                <a:solidFill>
                  <a:schemeClr val="tx1"/>
                </a:solidFill>
                <a:latin typeface="+mn-lt"/>
                <a:ea typeface="+mn-ea"/>
                <a:cs typeface="+mn-cs"/>
              </a:defRPr>
            </a:lvl2pPr>
            <a:lvl3pPr marL="822960" indent="-228600" algn="l" defTabSz="914400" rtl="0" eaLnBrk="1" latinLnBrk="0" hangingPunct="1">
              <a:lnSpc>
                <a:spcPct val="11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97280" indent="-228600" algn="l" defTabSz="914400" rtl="0" eaLnBrk="1" latinLnBrk="0" hangingPunct="1">
              <a:lnSpc>
                <a:spcPct val="110000"/>
              </a:lnSpc>
              <a:spcBef>
                <a:spcPts val="500"/>
              </a:spcBef>
              <a:buSzPct val="80000"/>
              <a:buFont typeface="Goudy Old Style" panose="02020502050305020303" pitchFamily="18" charset="0"/>
              <a:buChar char="–"/>
              <a:defRPr sz="1400" i="1" kern="1200">
                <a:solidFill>
                  <a:schemeClr val="tx1"/>
                </a:solidFill>
                <a:latin typeface="+mn-lt"/>
                <a:ea typeface="+mn-ea"/>
                <a:cs typeface="+mn-cs"/>
              </a:defRPr>
            </a:lvl4pPr>
            <a:lvl5pPr marL="1371600" indent="-228600" algn="l" defTabSz="914400" rtl="0" eaLnBrk="1" latinLnBrk="0" hangingPunct="1">
              <a:lnSpc>
                <a:spcPct val="11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b="1" dirty="0"/>
          </a:p>
          <a:p>
            <a:pPr marL="0" indent="0">
              <a:buNone/>
            </a:pPr>
            <a:r>
              <a:rPr lang="en-US" b="1" dirty="0"/>
              <a:t>Preprocessing</a:t>
            </a:r>
          </a:p>
          <a:p>
            <a:r>
              <a:rPr lang="en-US" dirty="0"/>
              <a:t>involves cleaning the data, removing any irrelevant information, and standardizing the images to ensure consistent quality and format.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9016" y="1043708"/>
            <a:ext cx="5936673" cy="3426690"/>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043708"/>
            <a:ext cx="5999016" cy="3426692"/>
          </a:xfrm>
          <a:prstGeom prst="rect">
            <a:avLst/>
          </a:prstGeom>
        </p:spPr>
      </p:pic>
    </p:spTree>
    <p:extLst>
      <p:ext uri="{BB962C8B-B14F-4D97-AF65-F5344CB8AC3E}">
        <p14:creationId xmlns:p14="http://schemas.microsoft.com/office/powerpoint/2010/main" val="26658056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E6F36-1140-B62B-9D12-AC565354BEC6}"/>
              </a:ext>
            </a:extLst>
          </p:cNvPr>
          <p:cNvSpPr>
            <a:spLocks noGrp="1"/>
          </p:cNvSpPr>
          <p:nvPr>
            <p:ph type="title"/>
          </p:nvPr>
        </p:nvSpPr>
        <p:spPr>
          <a:xfrm>
            <a:off x="459509" y="123171"/>
            <a:ext cx="5128491" cy="1116811"/>
          </a:xfrm>
        </p:spPr>
        <p:txBody>
          <a:bodyPr>
            <a:normAutofit fontScale="90000"/>
          </a:bodyPr>
          <a:lstStyle/>
          <a:p>
            <a:r>
              <a:rPr lang="en-US" b="1" dirty="0"/>
              <a:t>Data Collection</a:t>
            </a:r>
          </a:p>
        </p:txBody>
      </p:sp>
      <p:sp>
        <p:nvSpPr>
          <p:cNvPr id="3" name="Content Placeholder 2">
            <a:extLst>
              <a:ext uri="{FF2B5EF4-FFF2-40B4-BE49-F238E27FC236}">
                <a16:creationId xmlns:a16="http://schemas.microsoft.com/office/drawing/2014/main" id="{F36972B7-47F1-F92F-DD59-751ACF734917}"/>
              </a:ext>
            </a:extLst>
          </p:cNvPr>
          <p:cNvSpPr>
            <a:spLocks noGrp="1"/>
          </p:cNvSpPr>
          <p:nvPr>
            <p:ph idx="1"/>
          </p:nvPr>
        </p:nvSpPr>
        <p:spPr>
          <a:xfrm>
            <a:off x="459509" y="1558417"/>
            <a:ext cx="10375900" cy="1868177"/>
          </a:xfrm>
        </p:spPr>
        <p:txBody>
          <a:bodyPr>
            <a:normAutofit/>
          </a:bodyPr>
          <a:lstStyle/>
          <a:p>
            <a:pPr marL="0" indent="0">
              <a:buNone/>
            </a:pPr>
            <a:r>
              <a:rPr lang="en-US" sz="1800" b="0" i="0" dirty="0">
                <a:effectLst/>
                <a:latin typeface="Goudy Old Style (Body)"/>
              </a:rPr>
              <a:t>The FER2013 dataset is a collection of grayscale images depicting seven distinct facial expressions: anger, </a:t>
            </a:r>
            <a:r>
              <a:rPr lang="ar-SA" sz="1800" b="0" i="0" dirty="0" err="1">
                <a:effectLst/>
                <a:latin typeface="Goudy Old Style (Body)"/>
              </a:rPr>
              <a:t>disgust</a:t>
            </a:r>
            <a:r>
              <a:rPr lang="en-US" sz="1800" b="0" i="0" dirty="0">
                <a:effectLst/>
                <a:latin typeface="Goudy Old Style (Body)"/>
              </a:rPr>
              <a:t>, fear, happiness, sadness, surprise, and neutrality. Comprising around 35,000 images</a:t>
            </a:r>
            <a:r>
              <a:rPr lang="en-US" sz="1800" dirty="0">
                <a:latin typeface="Goudy Old Style (Body)"/>
              </a:rPr>
              <a:t> </a:t>
            </a:r>
            <a:r>
              <a:rPr lang="en-US" sz="1800" b="0" i="0" dirty="0">
                <a:effectLst/>
                <a:latin typeface="Goudy Old Style (Body)"/>
              </a:rPr>
              <a:t>. Images were sourced from the internet to encompass various demographics and emotions displayed in diverse lighting and backgrounds.</a:t>
            </a:r>
            <a:endParaRPr lang="en-US" sz="1800" dirty="0">
              <a:latin typeface="Goudy Old Style (Body)"/>
            </a:endParaRPr>
          </a:p>
        </p:txBody>
      </p:sp>
      <p:sp>
        <p:nvSpPr>
          <p:cNvPr id="6" name="Rectangle 5"/>
          <p:cNvSpPr/>
          <p:nvPr/>
        </p:nvSpPr>
        <p:spPr>
          <a:xfrm>
            <a:off x="4663855" y="5961816"/>
            <a:ext cx="2089033" cy="461665"/>
          </a:xfrm>
          <a:prstGeom prst="rect">
            <a:avLst/>
          </a:prstGeom>
        </p:spPr>
        <p:txBody>
          <a:bodyPr wrap="none">
            <a:spAutoFit/>
          </a:bodyPr>
          <a:lstStyle/>
          <a:p>
            <a:r>
              <a:rPr lang="en-US" dirty="0"/>
              <a:t> </a:t>
            </a:r>
            <a:r>
              <a:rPr lang="en-US" sz="2400" b="1" dirty="0">
                <a:solidFill>
                  <a:srgbClr val="202124"/>
                </a:solidFill>
                <a:latin typeface="Goudy Old Style (Body)"/>
              </a:rPr>
              <a:t>fer2013</a:t>
            </a:r>
            <a:r>
              <a:rPr lang="en-US" dirty="0"/>
              <a:t> </a:t>
            </a:r>
            <a:r>
              <a:rPr lang="en-US" sz="2400" b="1" dirty="0"/>
              <a:t>dataset</a:t>
            </a:r>
            <a:endParaRPr lang="en-US" sz="2000" b="1" dirty="0"/>
          </a:p>
        </p:txBody>
      </p:sp>
      <p:pic>
        <p:nvPicPr>
          <p:cNvPr id="7" name="Picture 6">
            <a:extLst>
              <a:ext uri="{FF2B5EF4-FFF2-40B4-BE49-F238E27FC236}">
                <a16:creationId xmlns:a16="http://schemas.microsoft.com/office/drawing/2014/main" id="{415547B8-04D4-6C72-4E46-F0DB7ED64F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0446" y="3236303"/>
            <a:ext cx="6854024" cy="2725513"/>
          </a:xfrm>
          <a:prstGeom prst="rect">
            <a:avLst/>
          </a:prstGeom>
        </p:spPr>
      </p:pic>
    </p:spTree>
    <p:extLst>
      <p:ext uri="{BB962C8B-B14F-4D97-AF65-F5344CB8AC3E}">
        <p14:creationId xmlns:p14="http://schemas.microsoft.com/office/powerpoint/2010/main" val="2739598176"/>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67709" y="101600"/>
            <a:ext cx="5661891" cy="803564"/>
          </a:xfrm>
        </p:spPr>
        <p:txBody>
          <a:bodyPr>
            <a:normAutofit/>
          </a:bodyPr>
          <a:lstStyle/>
          <a:p>
            <a:r>
              <a:rPr lang="en-US" sz="3600" dirty="0"/>
              <a:t>Data Preprocessing</a:t>
            </a:r>
          </a:p>
        </p:txBody>
      </p:sp>
      <p:sp>
        <p:nvSpPr>
          <p:cNvPr id="3" name="Content Placeholder 2"/>
          <p:cNvSpPr>
            <a:spLocks noGrp="1"/>
          </p:cNvSpPr>
          <p:nvPr>
            <p:ph idx="1"/>
          </p:nvPr>
        </p:nvSpPr>
        <p:spPr>
          <a:xfrm>
            <a:off x="662709" y="1267142"/>
            <a:ext cx="10515600" cy="5152131"/>
          </a:xfrm>
        </p:spPr>
        <p:txBody>
          <a:bodyPr>
            <a:normAutofit/>
          </a:bodyPr>
          <a:lstStyle/>
          <a:p>
            <a:endParaRPr lang="en-US" sz="2400" dirty="0"/>
          </a:p>
          <a:p>
            <a:r>
              <a:rPr lang="en-US" sz="2400" dirty="0"/>
              <a:t>Gray Scale </a:t>
            </a:r>
          </a:p>
          <a:p>
            <a:r>
              <a:rPr lang="en-US" sz="2400" dirty="0"/>
              <a:t> Resize image (48 * 48)</a:t>
            </a:r>
          </a:p>
          <a:p>
            <a:r>
              <a:rPr lang="en-US" sz="2400" dirty="0"/>
              <a:t>Data augmentation   </a:t>
            </a:r>
          </a:p>
          <a:p>
            <a:r>
              <a:rPr lang="en-US" sz="2400" dirty="0"/>
              <a:t>Label encoder </a:t>
            </a:r>
          </a:p>
          <a:p>
            <a:r>
              <a:rPr lang="en-US" sz="2400" dirty="0"/>
              <a:t>feature extraction ( using  cascade classifier ) </a:t>
            </a:r>
          </a:p>
        </p:txBody>
      </p:sp>
    </p:spTree>
    <p:extLst>
      <p:ext uri="{BB962C8B-B14F-4D97-AF65-F5344CB8AC3E}">
        <p14:creationId xmlns:p14="http://schemas.microsoft.com/office/powerpoint/2010/main" val="1222729836"/>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8D477-4E47-C3DF-C48A-434A2A2EAFB1}"/>
              </a:ext>
            </a:extLst>
          </p:cNvPr>
          <p:cNvSpPr>
            <a:spLocks noGrp="1"/>
          </p:cNvSpPr>
          <p:nvPr>
            <p:ph type="title"/>
          </p:nvPr>
        </p:nvSpPr>
        <p:spPr>
          <a:xfrm>
            <a:off x="433939" y="161479"/>
            <a:ext cx="10515600" cy="1116811"/>
          </a:xfrm>
        </p:spPr>
        <p:txBody>
          <a:bodyPr/>
          <a:lstStyle/>
          <a:p>
            <a:pPr algn="ctr"/>
            <a:r>
              <a:rPr lang="en-US" dirty="0" err="1"/>
              <a:t>Cascad</a:t>
            </a:r>
            <a:endParaRPr lang="en-US" dirty="0"/>
          </a:p>
        </p:txBody>
      </p:sp>
      <p:sp>
        <p:nvSpPr>
          <p:cNvPr id="3" name="Content Placeholder 2">
            <a:extLst>
              <a:ext uri="{FF2B5EF4-FFF2-40B4-BE49-F238E27FC236}">
                <a16:creationId xmlns:a16="http://schemas.microsoft.com/office/drawing/2014/main" id="{4368931B-D028-9F9F-7BAA-91C30D485E50}"/>
              </a:ext>
            </a:extLst>
          </p:cNvPr>
          <p:cNvSpPr>
            <a:spLocks noGrp="1"/>
          </p:cNvSpPr>
          <p:nvPr>
            <p:ph idx="1"/>
          </p:nvPr>
        </p:nvSpPr>
        <p:spPr>
          <a:xfrm>
            <a:off x="433939" y="1470795"/>
            <a:ext cx="10515600" cy="4114801"/>
          </a:xfrm>
        </p:spPr>
        <p:txBody>
          <a:bodyPr>
            <a:normAutofit lnSpcReduction="10000"/>
          </a:bodyPr>
          <a:lstStyle/>
          <a:p>
            <a:pPr marL="0" indent="0">
              <a:buNone/>
            </a:pPr>
            <a:endParaRPr lang="en-US" dirty="0"/>
          </a:p>
          <a:p>
            <a:r>
              <a:rPr lang="en-US" dirty="0"/>
              <a:t>Classifier Cascade: The term "cascade" refers to a series of classifiers organized in a specific way to efficiently detect objects. The cascade is made up of stages where each stage contains a set of weak classifiers.</a:t>
            </a:r>
          </a:p>
          <a:p>
            <a:r>
              <a:rPr lang="en-US" dirty="0"/>
              <a:t>Object Detection: </a:t>
            </a:r>
            <a:r>
              <a:rPr lang="en-US" dirty="0" err="1"/>
              <a:t>CascadeClassifier</a:t>
            </a:r>
            <a:r>
              <a:rPr lang="en-US" dirty="0"/>
              <a:t> helps identify objects in images or video frames. It's commonly used for tasks like face detection, pedestrian detection, or detecting other objects like cars, animals, etc.</a:t>
            </a:r>
          </a:p>
          <a:p>
            <a:r>
              <a:rPr lang="en-US" dirty="0"/>
              <a:t>Pre-Trained Models: </a:t>
            </a:r>
            <a:r>
              <a:rPr lang="en-US" dirty="0" err="1"/>
              <a:t>OpenCV</a:t>
            </a:r>
            <a:r>
              <a:rPr lang="en-US" dirty="0"/>
              <a:t> provides pre-trained cascade classifiers for various tasks.</a:t>
            </a:r>
          </a:p>
          <a:p>
            <a:r>
              <a:rPr lang="en-US" dirty="0"/>
              <a:t>Usage: You can load a pre-trained cascade classifier using </a:t>
            </a:r>
            <a:r>
              <a:rPr lang="en-US" dirty="0" err="1"/>
              <a:t>CascadeClassifier</a:t>
            </a:r>
            <a:r>
              <a:rPr lang="en-US" dirty="0"/>
              <a:t> in your code, then apply it to images or video frames to detect objects. The classifier scans through the input using a sliding window approach, identifying potential regions containing the specified object.</a:t>
            </a:r>
          </a:p>
        </p:txBody>
      </p:sp>
    </p:spTree>
    <p:extLst>
      <p:ext uri="{BB962C8B-B14F-4D97-AF65-F5344CB8AC3E}">
        <p14:creationId xmlns:p14="http://schemas.microsoft.com/office/powerpoint/2010/main" val="2846574497"/>
      </p:ext>
    </p:extLst>
  </p:cSld>
  <p:clrMapOvr>
    <a:masterClrMapping/>
  </p:clrMapOvr>
  <p:transition spd="slow">
    <p:cover/>
  </p:transition>
</p:sld>
</file>

<file path=ppt/theme/theme1.xml><?xml version="1.0" encoding="utf-8"?>
<a:theme xmlns:a="http://schemas.openxmlformats.org/drawingml/2006/main" name="ArchwayVTI">
  <a:themeElements>
    <a:clrScheme name="AnalogousFromRegularSeedRightStep">
      <a:dk1>
        <a:srgbClr val="000000"/>
      </a:dk1>
      <a:lt1>
        <a:srgbClr val="FFFFFF"/>
      </a:lt1>
      <a:dk2>
        <a:srgbClr val="321C1D"/>
      </a:dk2>
      <a:lt2>
        <a:srgbClr val="F3F1F0"/>
      </a:lt2>
      <a:accent1>
        <a:srgbClr val="25AED2"/>
      </a:accent1>
      <a:accent2>
        <a:srgbClr val="175ED5"/>
      </a:accent2>
      <a:accent3>
        <a:srgbClr val="332BE7"/>
      </a:accent3>
      <a:accent4>
        <a:srgbClr val="6F17D5"/>
      </a:accent4>
      <a:accent5>
        <a:srgbClr val="D029E7"/>
      </a:accent5>
      <a:accent6>
        <a:srgbClr val="D5179D"/>
      </a:accent6>
      <a:hlink>
        <a:srgbClr val="BF5A3F"/>
      </a:hlink>
      <a:folHlink>
        <a:srgbClr val="7F7F7F"/>
      </a:folHlink>
    </a:clrScheme>
    <a:fontScheme name="Archway">
      <a:majorFont>
        <a:latin typeface="Felix Titling"/>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wayVTI" id="{309F1D27-9968-4F93-BA7C-3666A757FD2E}" vid="{76D8E8FD-8787-4E56-A14A-C28BF58ABEEE}"/>
    </a:ext>
  </a:extLst>
</a:theme>
</file>

<file path=docProps/app.xml><?xml version="1.0" encoding="utf-8"?>
<Properties xmlns="http://schemas.openxmlformats.org/officeDocument/2006/extended-properties" xmlns:vt="http://schemas.openxmlformats.org/officeDocument/2006/docPropsVTypes">
  <TotalTime>603</TotalTime>
  <Words>937</Words>
  <Application>Microsoft Office PowerPoint</Application>
  <PresentationFormat>شاشة عريضة</PresentationFormat>
  <Paragraphs>90</Paragraphs>
  <Slides>16</Slides>
  <Notes>0</Notes>
  <HiddenSlides>0</HiddenSlides>
  <MMClips>0</MMClips>
  <ScaleCrop>false</ScaleCrop>
  <HeadingPairs>
    <vt:vector size="4" baseType="variant">
      <vt:variant>
        <vt:lpstr>نسق</vt:lpstr>
      </vt:variant>
      <vt:variant>
        <vt:i4>1</vt:i4>
      </vt:variant>
      <vt:variant>
        <vt:lpstr>عناوين الشرائح</vt:lpstr>
      </vt:variant>
      <vt:variant>
        <vt:i4>16</vt:i4>
      </vt:variant>
    </vt:vector>
  </HeadingPairs>
  <TitlesOfParts>
    <vt:vector size="17" baseType="lpstr">
      <vt:lpstr>ArchwayVTI</vt:lpstr>
      <vt:lpstr>عرض تقديمي في PowerPoint</vt:lpstr>
      <vt:lpstr> ﻿Introduction</vt:lpstr>
      <vt:lpstr>Applications of  Facial Emotion Detection</vt:lpstr>
      <vt:lpstr>Computer Vision Techniques</vt:lpstr>
      <vt:lpstr>General view </vt:lpstr>
      <vt:lpstr>Data Collection  and Preprocessing</vt:lpstr>
      <vt:lpstr>Data Collection</vt:lpstr>
      <vt:lpstr>Data Preprocessing</vt:lpstr>
      <vt:lpstr>Cascad</vt:lpstr>
      <vt:lpstr>CNN Architecture  </vt:lpstr>
      <vt:lpstr>Model Training and Evaluation</vt:lpstr>
      <vt:lpstr>Results and Discussion</vt:lpstr>
      <vt:lpstr>Results and Discussion</vt:lpstr>
      <vt:lpstr>Conclusion</vt:lpstr>
      <vt:lpstr>Related Work (References)</vt:lpstr>
      <vt:lpstr>questions/answering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Facial Emotion Detection in Images: An Exploration using Computer Vision Techniques</dc:title>
  <dc:creator>عدي احمد عبد الفتاح ثلجي</dc:creator>
  <cp:lastModifiedBy>320200603039@stu.ttu.edu.jo</cp:lastModifiedBy>
  <cp:revision>34</cp:revision>
  <dcterms:created xsi:type="dcterms:W3CDTF">2023-12-24T18:34:36Z</dcterms:created>
  <dcterms:modified xsi:type="dcterms:W3CDTF">2023-12-26T05:46:27Z</dcterms:modified>
</cp:coreProperties>
</file>